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1"/>
  </p:notesMasterIdLst>
  <p:sldIdLst>
    <p:sldId id="284" r:id="rId3"/>
    <p:sldId id="384" r:id="rId4"/>
    <p:sldId id="385" r:id="rId5"/>
    <p:sldId id="295" r:id="rId6"/>
    <p:sldId id="386" r:id="rId7"/>
    <p:sldId id="286" r:id="rId8"/>
    <p:sldId id="334" r:id="rId9"/>
    <p:sldId id="336" r:id="rId10"/>
    <p:sldId id="337" r:id="rId11"/>
    <p:sldId id="388" r:id="rId12"/>
    <p:sldId id="335" r:id="rId13"/>
    <p:sldId id="338" r:id="rId14"/>
    <p:sldId id="294" r:id="rId15"/>
    <p:sldId id="389" r:id="rId16"/>
    <p:sldId id="390" r:id="rId17"/>
    <p:sldId id="257" r:id="rId18"/>
    <p:sldId id="258" r:id="rId19"/>
    <p:sldId id="259" r:id="rId20"/>
    <p:sldId id="260" r:id="rId21"/>
    <p:sldId id="261" r:id="rId22"/>
    <p:sldId id="262" r:id="rId23"/>
    <p:sldId id="291" r:id="rId24"/>
    <p:sldId id="282" r:id="rId25"/>
    <p:sldId id="285" r:id="rId26"/>
    <p:sldId id="283" r:id="rId27"/>
    <p:sldId id="281" r:id="rId28"/>
    <p:sldId id="263" r:id="rId29"/>
    <p:sldId id="290" r:id="rId30"/>
    <p:sldId id="264" r:id="rId31"/>
    <p:sldId id="293" r:id="rId32"/>
    <p:sldId id="280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383" r:id="rId49"/>
    <p:sldId id="288" r:id="rId50"/>
    <p:sldId id="289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39" r:id="rId6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2949" autoAdjust="0"/>
  </p:normalViewPr>
  <p:slideViewPr>
    <p:cSldViewPr snapToGrid="0">
      <p:cViewPr varScale="1">
        <p:scale>
          <a:sx n="62" d="100"/>
          <a:sy n="62" d="100"/>
        </p:scale>
        <p:origin x="1424" y="56"/>
      </p:cViewPr>
      <p:guideLst>
        <p:guide orient="horz" pos="2160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E2D60-77E2-481A-B74E-68B5DBD54E1D}" type="doc">
      <dgm:prSet loTypeId="urn:microsoft.com/office/officeart/2008/layout/RadialCluster#1" loCatId="relationship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C43A668D-622A-416A-A1C6-3A620748B6F7}">
      <dgm:prSet phldrT="[文本]"/>
      <dgm:spPr/>
      <dgm:t>
        <a:bodyPr/>
        <a:lstStyle/>
        <a:p>
          <a:r>
            <a:rPr lang="en-US" altLang="zh-CN" dirty="0" smtClean="0"/>
            <a:t>C++</a:t>
          </a:r>
          <a:endParaRPr lang="zh-CN" altLang="en-US" dirty="0"/>
        </a:p>
      </dgm:t>
    </dgm:pt>
    <dgm:pt modelId="{CF82EC08-54C9-41D3-96D5-A5E782147C90}" type="parTrans" cxnId="{0B5863BA-E508-42D3-94A4-DFF7275FC55D}">
      <dgm:prSet/>
      <dgm:spPr/>
      <dgm:t>
        <a:bodyPr/>
        <a:lstStyle/>
        <a:p>
          <a:endParaRPr lang="zh-CN" altLang="en-US"/>
        </a:p>
      </dgm:t>
    </dgm:pt>
    <dgm:pt modelId="{D137E2A1-E7DD-44A5-8851-9EF38A186DCF}" type="sibTrans" cxnId="{0B5863BA-E508-42D3-94A4-DFF7275FC55D}">
      <dgm:prSet/>
      <dgm:spPr/>
      <dgm:t>
        <a:bodyPr/>
        <a:lstStyle/>
        <a:p>
          <a:endParaRPr lang="zh-CN" altLang="en-US"/>
        </a:p>
      </dgm:t>
    </dgm:pt>
    <dgm:pt modelId="{2A00565B-1949-4D87-9001-B0B17C6AC20C}">
      <dgm:prSet phldrT="[文本]"/>
      <dgm:spPr/>
      <dgm:t>
        <a:bodyPr/>
        <a:lstStyle/>
        <a:p>
          <a:r>
            <a:rPr lang="en-US" altLang="zh-CN" dirty="0" smtClean="0"/>
            <a:t>Java</a:t>
          </a:r>
          <a:endParaRPr lang="zh-CN" altLang="en-US" dirty="0"/>
        </a:p>
      </dgm:t>
    </dgm:pt>
    <dgm:pt modelId="{43DCA91E-060A-418E-84B0-08FFF3063083}" type="parTrans" cxnId="{68DAB9E4-246B-4073-BB1E-2DB51A5C0CBA}">
      <dgm:prSet/>
      <dgm:spPr/>
      <dgm:t>
        <a:bodyPr/>
        <a:lstStyle/>
        <a:p>
          <a:endParaRPr lang="zh-CN" altLang="en-US"/>
        </a:p>
      </dgm:t>
    </dgm:pt>
    <dgm:pt modelId="{C38D45C4-001B-4CD4-84F8-93EDD65E830B}" type="sibTrans" cxnId="{68DAB9E4-246B-4073-BB1E-2DB51A5C0CBA}">
      <dgm:prSet/>
      <dgm:spPr/>
      <dgm:t>
        <a:bodyPr/>
        <a:lstStyle/>
        <a:p>
          <a:endParaRPr lang="zh-CN" altLang="en-US"/>
        </a:p>
      </dgm:t>
    </dgm:pt>
    <dgm:pt modelId="{62946900-914A-4279-9801-15511617AB89}">
      <dgm:prSet phldrT="[文本]"/>
      <dgm:spPr/>
      <dgm:t>
        <a:bodyPr/>
        <a:lstStyle/>
        <a:p>
          <a:r>
            <a:rPr lang="zh-CN" altLang="en-US" dirty="0" smtClean="0"/>
            <a:t>应用</a:t>
          </a:r>
          <a:endParaRPr lang="zh-CN" altLang="en-US" dirty="0"/>
        </a:p>
      </dgm:t>
    </dgm:pt>
    <dgm:pt modelId="{9F26E3F8-70D9-4318-B7BE-5F3ED029CAA8}" type="parTrans" cxnId="{3F3B420C-D95D-439F-B0F5-C3C341E88FED}">
      <dgm:prSet/>
      <dgm:spPr/>
      <dgm:t>
        <a:bodyPr/>
        <a:lstStyle/>
        <a:p>
          <a:endParaRPr lang="zh-CN" altLang="en-US"/>
        </a:p>
      </dgm:t>
    </dgm:pt>
    <dgm:pt modelId="{B6B8C56A-A3F9-4331-8B0A-AA4A0E98A944}" type="sibTrans" cxnId="{3F3B420C-D95D-439F-B0F5-C3C341E88FED}">
      <dgm:prSet/>
      <dgm:spPr/>
      <dgm:t>
        <a:bodyPr/>
        <a:lstStyle/>
        <a:p>
          <a:endParaRPr lang="zh-CN" altLang="en-US"/>
        </a:p>
      </dgm:t>
    </dgm:pt>
    <dgm:pt modelId="{60636134-5124-4EA1-98C4-F58415BFAD02}">
      <dgm:prSet phldrT="[文本]"/>
      <dgm:spPr/>
      <dgm:t>
        <a:bodyPr/>
        <a:lstStyle/>
        <a:p>
          <a:r>
            <a:rPr lang="zh-CN" altLang="en-US" dirty="0" smtClean="0"/>
            <a:t>基础算法</a:t>
          </a:r>
          <a:endParaRPr lang="zh-CN" altLang="en-US" dirty="0"/>
        </a:p>
      </dgm:t>
    </dgm:pt>
    <dgm:pt modelId="{19E11AC3-C70C-4524-AD76-10ADA0DB577F}" type="parTrans" cxnId="{DC989ADC-7034-4806-8C96-A11237CB9B3B}">
      <dgm:prSet/>
      <dgm:spPr/>
      <dgm:t>
        <a:bodyPr/>
        <a:lstStyle/>
        <a:p>
          <a:endParaRPr lang="zh-CN" altLang="en-US"/>
        </a:p>
      </dgm:t>
    </dgm:pt>
    <dgm:pt modelId="{530878B3-0956-4E13-9B9B-BDB28FB6DE46}" type="sibTrans" cxnId="{DC989ADC-7034-4806-8C96-A11237CB9B3B}">
      <dgm:prSet/>
      <dgm:spPr/>
      <dgm:t>
        <a:bodyPr/>
        <a:lstStyle/>
        <a:p>
          <a:endParaRPr lang="zh-CN" altLang="en-US"/>
        </a:p>
      </dgm:t>
    </dgm:pt>
    <dgm:pt modelId="{9B9A5854-254B-4A0D-B583-5B9733814D7F}">
      <dgm:prSet phldrT="[文本]"/>
      <dgm:spPr/>
      <dgm:t>
        <a:bodyPr/>
        <a:lstStyle/>
        <a:p>
          <a:r>
            <a:rPr lang="zh-CN" altLang="en-US" dirty="0" smtClean="0"/>
            <a:t>数据结构</a:t>
          </a:r>
          <a:endParaRPr lang="zh-CN" altLang="en-US" dirty="0"/>
        </a:p>
      </dgm:t>
    </dgm:pt>
    <dgm:pt modelId="{7024A251-482D-437D-8FB4-71C7CC8603EB}" type="parTrans" cxnId="{E6F0F4A4-72D8-4D44-8250-600B70E4F97C}">
      <dgm:prSet/>
      <dgm:spPr/>
      <dgm:t>
        <a:bodyPr/>
        <a:lstStyle/>
        <a:p>
          <a:endParaRPr lang="zh-CN" altLang="en-US"/>
        </a:p>
      </dgm:t>
    </dgm:pt>
    <dgm:pt modelId="{EB416CEC-0F4F-44D8-B2C9-69061637457B}" type="sibTrans" cxnId="{E6F0F4A4-72D8-4D44-8250-600B70E4F97C}">
      <dgm:prSet/>
      <dgm:spPr/>
      <dgm:t>
        <a:bodyPr/>
        <a:lstStyle/>
        <a:p>
          <a:endParaRPr lang="zh-CN" altLang="en-US"/>
        </a:p>
      </dgm:t>
    </dgm:pt>
    <dgm:pt modelId="{DF99BC04-0A76-4F50-BF6A-DD3FFF4B614C}">
      <dgm:prSet phldrT="[文本]"/>
      <dgm:spPr/>
      <dgm:t>
        <a:bodyPr/>
        <a:lstStyle/>
        <a:p>
          <a:r>
            <a:rPr lang="zh-CN" altLang="en-US" dirty="0" smtClean="0"/>
            <a:t>算法</a:t>
          </a:r>
          <a:endParaRPr lang="zh-CN" altLang="en-US" dirty="0"/>
        </a:p>
      </dgm:t>
    </dgm:pt>
    <dgm:pt modelId="{7A431E5D-E972-4990-AC62-6EA347967C14}" type="parTrans" cxnId="{F80B540B-C8FC-46CD-A286-AD615BFB1204}">
      <dgm:prSet/>
      <dgm:spPr/>
      <dgm:t>
        <a:bodyPr/>
        <a:lstStyle/>
        <a:p>
          <a:endParaRPr lang="zh-CN" altLang="en-US"/>
        </a:p>
      </dgm:t>
    </dgm:pt>
    <dgm:pt modelId="{AA0F75E5-314D-4C79-90CD-A945AA60B3C4}" type="sibTrans" cxnId="{F80B540B-C8FC-46CD-A286-AD615BFB1204}">
      <dgm:prSet/>
      <dgm:spPr/>
      <dgm:t>
        <a:bodyPr/>
        <a:lstStyle/>
        <a:p>
          <a:endParaRPr lang="zh-CN" altLang="en-US"/>
        </a:p>
      </dgm:t>
    </dgm:pt>
    <dgm:pt modelId="{A059AED3-A009-4DE4-B978-BAE180CF2F32}">
      <dgm:prSet phldrT="[文本]"/>
      <dgm:spPr/>
      <dgm:t>
        <a:bodyPr/>
        <a:lstStyle/>
        <a:p>
          <a:r>
            <a:rPr lang="zh-CN" altLang="en-US" dirty="0" smtClean="0"/>
            <a:t>并行计算</a:t>
          </a:r>
          <a:r>
            <a:rPr lang="en-US" altLang="zh-CN" dirty="0" smtClean="0"/>
            <a:t>(</a:t>
          </a:r>
          <a:r>
            <a:rPr lang="en-US" altLang="zh-CN" dirty="0" err="1" smtClean="0"/>
            <a:t>OpenCl</a:t>
          </a:r>
          <a:r>
            <a:rPr lang="en-US" altLang="zh-CN" dirty="0" smtClean="0"/>
            <a:t>, </a:t>
          </a:r>
          <a:r>
            <a:rPr lang="en-US" altLang="zh-CN" dirty="0" err="1" smtClean="0"/>
            <a:t>Cuda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F3B02B34-5858-4868-B078-27FFAE8083DF}" type="parTrans" cxnId="{84E1A0A8-8E77-4A42-8FE4-262F1CBDDC11}">
      <dgm:prSet/>
      <dgm:spPr/>
      <dgm:t>
        <a:bodyPr/>
        <a:lstStyle/>
        <a:p>
          <a:endParaRPr lang="zh-CN" altLang="en-US"/>
        </a:p>
      </dgm:t>
    </dgm:pt>
    <dgm:pt modelId="{F1BC3DF4-3321-4865-B342-B605DA533914}" type="sibTrans" cxnId="{84E1A0A8-8E77-4A42-8FE4-262F1CBDDC11}">
      <dgm:prSet/>
      <dgm:spPr/>
      <dgm:t>
        <a:bodyPr/>
        <a:lstStyle/>
        <a:p>
          <a:endParaRPr lang="zh-CN" altLang="en-US"/>
        </a:p>
      </dgm:t>
    </dgm:pt>
    <dgm:pt modelId="{7C5D5895-BA33-47D2-A3C2-EF247730013D}">
      <dgm:prSet phldrT="[文本]"/>
      <dgm:spPr/>
      <dgm:t>
        <a:bodyPr/>
        <a:lstStyle/>
        <a:p>
          <a:r>
            <a:rPr lang="zh-CN" altLang="en-US" dirty="0" smtClean="0"/>
            <a:t>图形图像</a:t>
          </a:r>
          <a:r>
            <a:rPr lang="en-US" altLang="zh-CN" dirty="0" smtClean="0"/>
            <a:t>(OpenGL, </a:t>
          </a:r>
          <a:r>
            <a:rPr lang="en-US" altLang="zh-CN" dirty="0" err="1" smtClean="0"/>
            <a:t>Matlab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48C02AA6-7174-4C08-BCD0-027202AA17E5}" type="parTrans" cxnId="{D80E665C-FDAA-4779-9DCC-8E724D07B3CC}">
      <dgm:prSet/>
      <dgm:spPr/>
      <dgm:t>
        <a:bodyPr/>
        <a:lstStyle/>
        <a:p>
          <a:endParaRPr lang="zh-CN" altLang="en-US"/>
        </a:p>
      </dgm:t>
    </dgm:pt>
    <dgm:pt modelId="{D9DD0457-1985-47D7-B26D-BF0FB47CAE8F}" type="sibTrans" cxnId="{D80E665C-FDAA-4779-9DCC-8E724D07B3CC}">
      <dgm:prSet/>
      <dgm:spPr/>
      <dgm:t>
        <a:bodyPr/>
        <a:lstStyle/>
        <a:p>
          <a:endParaRPr lang="zh-CN" altLang="en-US"/>
        </a:p>
      </dgm:t>
    </dgm:pt>
    <dgm:pt modelId="{ADE3525B-2D99-489B-8EAC-CD7618C4C729}">
      <dgm:prSet phldrT="[文本]"/>
      <dgm:spPr/>
      <dgm:t>
        <a:bodyPr/>
        <a:lstStyle/>
        <a:p>
          <a:r>
            <a:rPr lang="zh-CN" altLang="en-US" dirty="0" smtClean="0"/>
            <a:t>分布式（框架）</a:t>
          </a:r>
          <a:endParaRPr lang="zh-CN" altLang="en-US" dirty="0"/>
        </a:p>
      </dgm:t>
    </dgm:pt>
    <dgm:pt modelId="{22CCB73B-3966-4BB8-81CC-28A56E548857}" type="parTrans" cxnId="{3EB7524C-0583-470B-869D-B16E46015B1B}">
      <dgm:prSet/>
      <dgm:spPr/>
      <dgm:t>
        <a:bodyPr/>
        <a:lstStyle/>
        <a:p>
          <a:endParaRPr lang="zh-CN" altLang="en-US"/>
        </a:p>
      </dgm:t>
    </dgm:pt>
    <dgm:pt modelId="{79FF778B-2E9B-4D10-92F3-A1612323A79E}" type="sibTrans" cxnId="{3EB7524C-0583-470B-869D-B16E46015B1B}">
      <dgm:prSet/>
      <dgm:spPr/>
      <dgm:t>
        <a:bodyPr/>
        <a:lstStyle/>
        <a:p>
          <a:endParaRPr lang="zh-CN" altLang="en-US"/>
        </a:p>
      </dgm:t>
    </dgm:pt>
    <dgm:pt modelId="{968BF5FE-2BB7-4633-96D1-8B24C8232926}">
      <dgm:prSet phldrT="[文本]"/>
      <dgm:spPr/>
      <dgm:t>
        <a:bodyPr/>
        <a:lstStyle/>
        <a:p>
          <a:r>
            <a:rPr lang="zh-CN" altLang="en-US" dirty="0" smtClean="0"/>
            <a:t>软件工程</a:t>
          </a:r>
          <a:r>
            <a:rPr lang="en-US" altLang="zh-CN" dirty="0" err="1" smtClean="0"/>
            <a:t>GitHub</a:t>
          </a:r>
          <a:endParaRPr lang="zh-CN" altLang="en-US" dirty="0"/>
        </a:p>
      </dgm:t>
    </dgm:pt>
    <dgm:pt modelId="{86135C7B-85E2-41D2-B99D-F95FE51EE0E6}" type="parTrans" cxnId="{FD9C6E71-4108-41AE-B865-447029D62FA9}">
      <dgm:prSet/>
      <dgm:spPr/>
      <dgm:t>
        <a:bodyPr/>
        <a:lstStyle/>
        <a:p>
          <a:endParaRPr lang="zh-CN" altLang="en-US"/>
        </a:p>
      </dgm:t>
    </dgm:pt>
    <dgm:pt modelId="{DF003BA6-091C-40E0-A39F-49144E5695C9}" type="sibTrans" cxnId="{FD9C6E71-4108-41AE-B865-447029D62FA9}">
      <dgm:prSet/>
      <dgm:spPr/>
      <dgm:t>
        <a:bodyPr/>
        <a:lstStyle/>
        <a:p>
          <a:endParaRPr lang="zh-CN" altLang="en-US"/>
        </a:p>
      </dgm:t>
    </dgm:pt>
    <dgm:pt modelId="{BBAACD99-A3E1-4F87-AC3F-CA964D9FA744}" type="pres">
      <dgm:prSet presAssocID="{7C9E2D60-77E2-481A-B74E-68B5DBD54E1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95C5104-9DC2-4F28-8E02-318587111BD7}" type="pres">
      <dgm:prSet presAssocID="{C43A668D-622A-416A-A1C6-3A620748B6F7}" presName="textCenter" presStyleLbl="node1" presStyleIdx="0" presStyleCnt="10"/>
      <dgm:spPr/>
      <dgm:t>
        <a:bodyPr/>
        <a:lstStyle/>
        <a:p>
          <a:endParaRPr lang="zh-CN" altLang="en-US"/>
        </a:p>
      </dgm:t>
    </dgm:pt>
    <dgm:pt modelId="{C2E87C24-990C-4AF0-A0AB-8EB7468E7A25}" type="pres">
      <dgm:prSet presAssocID="{C43A668D-622A-416A-A1C6-3A620748B6F7}" presName="cycle_1" presStyleCnt="0"/>
      <dgm:spPr/>
    </dgm:pt>
    <dgm:pt modelId="{79EDE51A-8310-479F-A57B-34046A6E95A5}" type="pres">
      <dgm:prSet presAssocID="{2A00565B-1949-4D87-9001-B0B17C6AC20C}" presName="childCenter1" presStyleLbl="node1" presStyleIdx="1" presStyleCnt="10"/>
      <dgm:spPr/>
      <dgm:t>
        <a:bodyPr/>
        <a:lstStyle/>
        <a:p>
          <a:endParaRPr lang="zh-CN" altLang="en-US"/>
        </a:p>
      </dgm:t>
    </dgm:pt>
    <dgm:pt modelId="{2E57B4CE-AE03-41BC-9CF6-1A46C9378521}" type="pres">
      <dgm:prSet presAssocID="{43DCA91E-060A-418E-84B0-08FFF3063083}" presName="Name144" presStyleLbl="parChTrans1D2" presStyleIdx="0" presStyleCnt="3"/>
      <dgm:spPr/>
      <dgm:t>
        <a:bodyPr/>
        <a:lstStyle/>
        <a:p>
          <a:endParaRPr lang="zh-CN" altLang="en-US"/>
        </a:p>
      </dgm:t>
    </dgm:pt>
    <dgm:pt modelId="{AD24C876-33FC-448E-B1BE-928E97775451}" type="pres">
      <dgm:prSet presAssocID="{C43A668D-622A-416A-A1C6-3A620748B6F7}" presName="cycle_2" presStyleCnt="0"/>
      <dgm:spPr/>
    </dgm:pt>
    <dgm:pt modelId="{DD30CA49-F3DB-4948-83A6-1629192F36C8}" type="pres">
      <dgm:prSet presAssocID="{62946900-914A-4279-9801-15511617AB89}" presName="childCenter2" presStyleLbl="node1" presStyleIdx="2" presStyleCnt="10"/>
      <dgm:spPr/>
      <dgm:t>
        <a:bodyPr/>
        <a:lstStyle/>
        <a:p>
          <a:endParaRPr lang="zh-CN" altLang="en-US"/>
        </a:p>
      </dgm:t>
    </dgm:pt>
    <dgm:pt modelId="{7230B696-9A69-4F8E-8CD8-F30BDA9A22ED}" type="pres">
      <dgm:prSet presAssocID="{F3B02B34-5858-4868-B078-27FFAE8083DF}" presName="Name218" presStyleLbl="parChTrans1D3" presStyleIdx="0" presStyleCnt="6"/>
      <dgm:spPr/>
      <dgm:t>
        <a:bodyPr/>
        <a:lstStyle/>
        <a:p>
          <a:endParaRPr lang="zh-CN" altLang="en-US"/>
        </a:p>
      </dgm:t>
    </dgm:pt>
    <dgm:pt modelId="{AD9CED95-C601-4742-8BAD-A66A6E1AE93C}" type="pres">
      <dgm:prSet presAssocID="{A059AED3-A009-4DE4-B978-BAE180CF2F32}" presName="text2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92260-22DE-44C3-988A-866E0BDB6893}" type="pres">
      <dgm:prSet presAssocID="{22CCB73B-3966-4BB8-81CC-28A56E548857}" presName="Name218" presStyleLbl="parChTrans1D3" presStyleIdx="1" presStyleCnt="6"/>
      <dgm:spPr/>
      <dgm:t>
        <a:bodyPr/>
        <a:lstStyle/>
        <a:p>
          <a:endParaRPr lang="zh-CN" altLang="en-US"/>
        </a:p>
      </dgm:t>
    </dgm:pt>
    <dgm:pt modelId="{07A7C985-DE92-4034-A099-4376AF656C5D}" type="pres">
      <dgm:prSet presAssocID="{ADE3525B-2D99-489B-8EAC-CD7618C4C729}" presName="text2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77B89F-C70D-47F8-8914-27353041D61E}" type="pres">
      <dgm:prSet presAssocID="{48C02AA6-7174-4C08-BCD0-027202AA17E5}" presName="Name218" presStyleLbl="parChTrans1D3" presStyleIdx="2" presStyleCnt="6"/>
      <dgm:spPr/>
      <dgm:t>
        <a:bodyPr/>
        <a:lstStyle/>
        <a:p>
          <a:endParaRPr lang="zh-CN" altLang="en-US"/>
        </a:p>
      </dgm:t>
    </dgm:pt>
    <dgm:pt modelId="{52CCAD06-B48D-4EAD-AD29-69174A1856F8}" type="pres">
      <dgm:prSet presAssocID="{7C5D5895-BA33-47D2-A3C2-EF247730013D}" presName="text2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33228D-6EE1-47F2-A215-EF32DE0EAB43}" type="pres">
      <dgm:prSet presAssocID="{86135C7B-85E2-41D2-B99D-F95FE51EE0E6}" presName="Name218" presStyleLbl="parChTrans1D3" presStyleIdx="3" presStyleCnt="6"/>
      <dgm:spPr/>
      <dgm:t>
        <a:bodyPr/>
        <a:lstStyle/>
        <a:p>
          <a:endParaRPr lang="zh-CN" altLang="en-US"/>
        </a:p>
      </dgm:t>
    </dgm:pt>
    <dgm:pt modelId="{427B6D7B-341D-4BFF-BEC7-D488A8909075}" type="pres">
      <dgm:prSet presAssocID="{968BF5FE-2BB7-4633-96D1-8B24C8232926}" presName="text2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F8A195-DAF8-4466-A649-473C6C101202}" type="pres">
      <dgm:prSet presAssocID="{9F26E3F8-70D9-4318-B7BE-5F3ED029CAA8}" presName="Name221" presStyleLbl="parChTrans1D2" presStyleIdx="1" presStyleCnt="3"/>
      <dgm:spPr/>
      <dgm:t>
        <a:bodyPr/>
        <a:lstStyle/>
        <a:p>
          <a:endParaRPr lang="zh-CN" altLang="en-US"/>
        </a:p>
      </dgm:t>
    </dgm:pt>
    <dgm:pt modelId="{50A8E63E-4C47-4E08-989B-50071004D3D0}" type="pres">
      <dgm:prSet presAssocID="{C43A668D-622A-416A-A1C6-3A620748B6F7}" presName="cycle_3" presStyleCnt="0"/>
      <dgm:spPr/>
    </dgm:pt>
    <dgm:pt modelId="{174C9CFB-9C9E-4A43-A2EB-9C79A8764009}" type="pres">
      <dgm:prSet presAssocID="{60636134-5124-4EA1-98C4-F58415BFAD02}" presName="childCenter3" presStyleLbl="node1" presStyleIdx="7" presStyleCnt="10"/>
      <dgm:spPr/>
      <dgm:t>
        <a:bodyPr/>
        <a:lstStyle/>
        <a:p>
          <a:endParaRPr lang="zh-CN" altLang="en-US"/>
        </a:p>
      </dgm:t>
    </dgm:pt>
    <dgm:pt modelId="{09E6FFDB-B6D4-4B19-B7FC-F32CFEC0B122}" type="pres">
      <dgm:prSet presAssocID="{7024A251-482D-437D-8FB4-71C7CC8603EB}" presName="Name285" presStyleLbl="parChTrans1D3" presStyleIdx="4" presStyleCnt="6"/>
      <dgm:spPr/>
      <dgm:t>
        <a:bodyPr/>
        <a:lstStyle/>
        <a:p>
          <a:endParaRPr lang="zh-CN" altLang="en-US"/>
        </a:p>
      </dgm:t>
    </dgm:pt>
    <dgm:pt modelId="{51FF8351-5D95-4B51-8E7B-28B4A9ED24BA}" type="pres">
      <dgm:prSet presAssocID="{9B9A5854-254B-4A0D-B583-5B9733814D7F}" presName="text3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9885B8-9726-42F9-BCC6-3428DEC3D8C8}" type="pres">
      <dgm:prSet presAssocID="{7A431E5D-E972-4990-AC62-6EA347967C14}" presName="Name285" presStyleLbl="parChTrans1D3" presStyleIdx="5" presStyleCnt="6"/>
      <dgm:spPr/>
      <dgm:t>
        <a:bodyPr/>
        <a:lstStyle/>
        <a:p>
          <a:endParaRPr lang="zh-CN" altLang="en-US"/>
        </a:p>
      </dgm:t>
    </dgm:pt>
    <dgm:pt modelId="{789E8804-381B-4DC3-A55C-B3F9B8B5F5E8}" type="pres">
      <dgm:prSet presAssocID="{DF99BC04-0A76-4F50-BF6A-DD3FFF4B614C}" presName="text3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B3D208-FD19-44D5-9017-7CCD04E44DE0}" type="pres">
      <dgm:prSet presAssocID="{19E11AC3-C70C-4524-AD76-10ADA0DB577F}" presName="Name288" presStyleLbl="parChTrans1D2" presStyleIdx="2" presStyleCnt="3"/>
      <dgm:spPr/>
      <dgm:t>
        <a:bodyPr/>
        <a:lstStyle/>
        <a:p>
          <a:endParaRPr lang="zh-CN" altLang="en-US"/>
        </a:p>
      </dgm:t>
    </dgm:pt>
  </dgm:ptLst>
  <dgm:cxnLst>
    <dgm:cxn modelId="{5BCC709E-B851-4128-8F66-08EEE3DD9FF7}" type="presOf" srcId="{A059AED3-A009-4DE4-B978-BAE180CF2F32}" destId="{AD9CED95-C601-4742-8BAD-A66A6E1AE93C}" srcOrd="0" destOrd="0" presId="urn:microsoft.com/office/officeart/2008/layout/RadialCluster#1"/>
    <dgm:cxn modelId="{CCE04245-9527-403D-9E4C-218E9AB54D88}" type="presOf" srcId="{7024A251-482D-437D-8FB4-71C7CC8603EB}" destId="{09E6FFDB-B6D4-4B19-B7FC-F32CFEC0B122}" srcOrd="0" destOrd="0" presId="urn:microsoft.com/office/officeart/2008/layout/RadialCluster#1"/>
    <dgm:cxn modelId="{F80B540B-C8FC-46CD-A286-AD615BFB1204}" srcId="{60636134-5124-4EA1-98C4-F58415BFAD02}" destId="{DF99BC04-0A76-4F50-BF6A-DD3FFF4B614C}" srcOrd="1" destOrd="0" parTransId="{7A431E5D-E972-4990-AC62-6EA347967C14}" sibTransId="{AA0F75E5-314D-4C79-90CD-A945AA60B3C4}"/>
    <dgm:cxn modelId="{3F3B420C-D95D-439F-B0F5-C3C341E88FED}" srcId="{C43A668D-622A-416A-A1C6-3A620748B6F7}" destId="{62946900-914A-4279-9801-15511617AB89}" srcOrd="1" destOrd="0" parTransId="{9F26E3F8-70D9-4318-B7BE-5F3ED029CAA8}" sibTransId="{B6B8C56A-A3F9-4331-8B0A-AA4A0E98A944}"/>
    <dgm:cxn modelId="{E6F0F4A4-72D8-4D44-8250-600B70E4F97C}" srcId="{60636134-5124-4EA1-98C4-F58415BFAD02}" destId="{9B9A5854-254B-4A0D-B583-5B9733814D7F}" srcOrd="0" destOrd="0" parTransId="{7024A251-482D-437D-8FB4-71C7CC8603EB}" sibTransId="{EB416CEC-0F4F-44D8-B2C9-69061637457B}"/>
    <dgm:cxn modelId="{D80E665C-FDAA-4779-9DCC-8E724D07B3CC}" srcId="{62946900-914A-4279-9801-15511617AB89}" destId="{7C5D5895-BA33-47D2-A3C2-EF247730013D}" srcOrd="2" destOrd="0" parTransId="{48C02AA6-7174-4C08-BCD0-027202AA17E5}" sibTransId="{D9DD0457-1985-47D7-B26D-BF0FB47CAE8F}"/>
    <dgm:cxn modelId="{3EB7524C-0583-470B-869D-B16E46015B1B}" srcId="{62946900-914A-4279-9801-15511617AB89}" destId="{ADE3525B-2D99-489B-8EAC-CD7618C4C729}" srcOrd="1" destOrd="0" parTransId="{22CCB73B-3966-4BB8-81CC-28A56E548857}" sibTransId="{79FF778B-2E9B-4D10-92F3-A1612323A79E}"/>
    <dgm:cxn modelId="{78051BB9-9908-4802-A58D-9DB4DF711587}" type="presOf" srcId="{22CCB73B-3966-4BB8-81CC-28A56E548857}" destId="{73D92260-22DE-44C3-988A-866E0BDB6893}" srcOrd="0" destOrd="0" presId="urn:microsoft.com/office/officeart/2008/layout/RadialCluster#1"/>
    <dgm:cxn modelId="{7B39E105-B50E-4AA4-A7C0-2EAA2D224A3B}" type="presOf" srcId="{48C02AA6-7174-4C08-BCD0-027202AA17E5}" destId="{5D77B89F-C70D-47F8-8914-27353041D61E}" srcOrd="0" destOrd="0" presId="urn:microsoft.com/office/officeart/2008/layout/RadialCluster#1"/>
    <dgm:cxn modelId="{1EFFA92B-606C-4E90-9B2E-2B8C8DA5CAE2}" type="presOf" srcId="{86135C7B-85E2-41D2-B99D-F95FE51EE0E6}" destId="{C333228D-6EE1-47F2-A215-EF32DE0EAB43}" srcOrd="0" destOrd="0" presId="urn:microsoft.com/office/officeart/2008/layout/RadialCluster#1"/>
    <dgm:cxn modelId="{0B5863BA-E508-42D3-94A4-DFF7275FC55D}" srcId="{7C9E2D60-77E2-481A-B74E-68B5DBD54E1D}" destId="{C43A668D-622A-416A-A1C6-3A620748B6F7}" srcOrd="0" destOrd="0" parTransId="{CF82EC08-54C9-41D3-96D5-A5E782147C90}" sibTransId="{D137E2A1-E7DD-44A5-8851-9EF38A186DCF}"/>
    <dgm:cxn modelId="{BDBD240D-54AD-483D-BF66-C3EFDD17CB39}" type="presOf" srcId="{ADE3525B-2D99-489B-8EAC-CD7618C4C729}" destId="{07A7C985-DE92-4034-A099-4376AF656C5D}" srcOrd="0" destOrd="0" presId="urn:microsoft.com/office/officeart/2008/layout/RadialCluster#1"/>
    <dgm:cxn modelId="{1018E602-5188-4A64-93C2-37300E161C70}" type="presOf" srcId="{9F26E3F8-70D9-4318-B7BE-5F3ED029CAA8}" destId="{F9F8A195-DAF8-4466-A649-473C6C101202}" srcOrd="0" destOrd="0" presId="urn:microsoft.com/office/officeart/2008/layout/RadialCluster#1"/>
    <dgm:cxn modelId="{63424B5F-93A6-4341-AA28-99FB09B63107}" type="presOf" srcId="{62946900-914A-4279-9801-15511617AB89}" destId="{DD30CA49-F3DB-4948-83A6-1629192F36C8}" srcOrd="0" destOrd="0" presId="urn:microsoft.com/office/officeart/2008/layout/RadialCluster#1"/>
    <dgm:cxn modelId="{68DAB9E4-246B-4073-BB1E-2DB51A5C0CBA}" srcId="{C43A668D-622A-416A-A1C6-3A620748B6F7}" destId="{2A00565B-1949-4D87-9001-B0B17C6AC20C}" srcOrd="0" destOrd="0" parTransId="{43DCA91E-060A-418E-84B0-08FFF3063083}" sibTransId="{C38D45C4-001B-4CD4-84F8-93EDD65E830B}"/>
    <dgm:cxn modelId="{FD9C6E71-4108-41AE-B865-447029D62FA9}" srcId="{62946900-914A-4279-9801-15511617AB89}" destId="{968BF5FE-2BB7-4633-96D1-8B24C8232926}" srcOrd="3" destOrd="0" parTransId="{86135C7B-85E2-41D2-B99D-F95FE51EE0E6}" sibTransId="{DF003BA6-091C-40E0-A39F-49144E5695C9}"/>
    <dgm:cxn modelId="{70FA7645-F9DE-4750-AA1F-10F470C63D56}" type="presOf" srcId="{7C5D5895-BA33-47D2-A3C2-EF247730013D}" destId="{52CCAD06-B48D-4EAD-AD29-69174A1856F8}" srcOrd="0" destOrd="0" presId="urn:microsoft.com/office/officeart/2008/layout/RadialCluster#1"/>
    <dgm:cxn modelId="{DC989ADC-7034-4806-8C96-A11237CB9B3B}" srcId="{C43A668D-622A-416A-A1C6-3A620748B6F7}" destId="{60636134-5124-4EA1-98C4-F58415BFAD02}" srcOrd="2" destOrd="0" parTransId="{19E11AC3-C70C-4524-AD76-10ADA0DB577F}" sibTransId="{530878B3-0956-4E13-9B9B-BDB28FB6DE46}"/>
    <dgm:cxn modelId="{B8C8A4AC-C76F-41A6-9DED-0586111E5BED}" type="presOf" srcId="{F3B02B34-5858-4868-B078-27FFAE8083DF}" destId="{7230B696-9A69-4F8E-8CD8-F30BDA9A22ED}" srcOrd="0" destOrd="0" presId="urn:microsoft.com/office/officeart/2008/layout/RadialCluster#1"/>
    <dgm:cxn modelId="{8FD18B7A-7F03-4D94-86D7-5741E21ABB89}" type="presOf" srcId="{968BF5FE-2BB7-4633-96D1-8B24C8232926}" destId="{427B6D7B-341D-4BFF-BEC7-D488A8909075}" srcOrd="0" destOrd="0" presId="urn:microsoft.com/office/officeart/2008/layout/RadialCluster#1"/>
    <dgm:cxn modelId="{84E1A0A8-8E77-4A42-8FE4-262F1CBDDC11}" srcId="{62946900-914A-4279-9801-15511617AB89}" destId="{A059AED3-A009-4DE4-B978-BAE180CF2F32}" srcOrd="0" destOrd="0" parTransId="{F3B02B34-5858-4868-B078-27FFAE8083DF}" sibTransId="{F1BC3DF4-3321-4865-B342-B605DA533914}"/>
    <dgm:cxn modelId="{C70E5471-9581-4A16-A3F5-640E7E5AFF39}" type="presOf" srcId="{7A431E5D-E972-4990-AC62-6EA347967C14}" destId="{0A9885B8-9726-42F9-BCC6-3428DEC3D8C8}" srcOrd="0" destOrd="0" presId="urn:microsoft.com/office/officeart/2008/layout/RadialCluster#1"/>
    <dgm:cxn modelId="{7112B927-213A-4134-82A1-D6775BBCB3B4}" type="presOf" srcId="{43DCA91E-060A-418E-84B0-08FFF3063083}" destId="{2E57B4CE-AE03-41BC-9CF6-1A46C9378521}" srcOrd="0" destOrd="0" presId="urn:microsoft.com/office/officeart/2008/layout/RadialCluster#1"/>
    <dgm:cxn modelId="{199BE007-5D96-464B-A50A-41D865062D48}" type="presOf" srcId="{7C9E2D60-77E2-481A-B74E-68B5DBD54E1D}" destId="{BBAACD99-A3E1-4F87-AC3F-CA964D9FA744}" srcOrd="0" destOrd="0" presId="urn:microsoft.com/office/officeart/2008/layout/RadialCluster#1"/>
    <dgm:cxn modelId="{2AB4A6A8-1433-45DB-907B-1521BE05DA11}" type="presOf" srcId="{DF99BC04-0A76-4F50-BF6A-DD3FFF4B614C}" destId="{789E8804-381B-4DC3-A55C-B3F9B8B5F5E8}" srcOrd="0" destOrd="0" presId="urn:microsoft.com/office/officeart/2008/layout/RadialCluster#1"/>
    <dgm:cxn modelId="{D963FE2B-B5BD-40DC-A249-5BB96F040D71}" type="presOf" srcId="{19E11AC3-C70C-4524-AD76-10ADA0DB577F}" destId="{53B3D208-FD19-44D5-9017-7CCD04E44DE0}" srcOrd="0" destOrd="0" presId="urn:microsoft.com/office/officeart/2008/layout/RadialCluster#1"/>
    <dgm:cxn modelId="{5619AB8F-6F6E-420B-9F2C-E37EF74A8E90}" type="presOf" srcId="{C43A668D-622A-416A-A1C6-3A620748B6F7}" destId="{995C5104-9DC2-4F28-8E02-318587111BD7}" srcOrd="0" destOrd="0" presId="urn:microsoft.com/office/officeart/2008/layout/RadialCluster#1"/>
    <dgm:cxn modelId="{79F37970-7B77-4A21-B874-A3A529000B0A}" type="presOf" srcId="{60636134-5124-4EA1-98C4-F58415BFAD02}" destId="{174C9CFB-9C9E-4A43-A2EB-9C79A8764009}" srcOrd="0" destOrd="0" presId="urn:microsoft.com/office/officeart/2008/layout/RadialCluster#1"/>
    <dgm:cxn modelId="{CD376DE1-86BC-4284-892D-081CEA819074}" type="presOf" srcId="{2A00565B-1949-4D87-9001-B0B17C6AC20C}" destId="{79EDE51A-8310-479F-A57B-34046A6E95A5}" srcOrd="0" destOrd="0" presId="urn:microsoft.com/office/officeart/2008/layout/RadialCluster#1"/>
    <dgm:cxn modelId="{AC31F92B-99B4-4D4A-933C-5D22D7CF7A51}" type="presOf" srcId="{9B9A5854-254B-4A0D-B583-5B9733814D7F}" destId="{51FF8351-5D95-4B51-8E7B-28B4A9ED24BA}" srcOrd="0" destOrd="0" presId="urn:microsoft.com/office/officeart/2008/layout/RadialCluster#1"/>
    <dgm:cxn modelId="{5E206345-E358-4586-BC2C-695086DAC10F}" type="presParOf" srcId="{BBAACD99-A3E1-4F87-AC3F-CA964D9FA744}" destId="{995C5104-9DC2-4F28-8E02-318587111BD7}" srcOrd="0" destOrd="0" presId="urn:microsoft.com/office/officeart/2008/layout/RadialCluster#1"/>
    <dgm:cxn modelId="{61402233-A85E-4C2A-B165-E3970BFE2D2F}" type="presParOf" srcId="{BBAACD99-A3E1-4F87-AC3F-CA964D9FA744}" destId="{C2E87C24-990C-4AF0-A0AB-8EB7468E7A25}" srcOrd="1" destOrd="0" presId="urn:microsoft.com/office/officeart/2008/layout/RadialCluster#1"/>
    <dgm:cxn modelId="{62EAD040-D6EF-46FB-B655-03A878159DD6}" type="presParOf" srcId="{C2E87C24-990C-4AF0-A0AB-8EB7468E7A25}" destId="{79EDE51A-8310-479F-A57B-34046A6E95A5}" srcOrd="0" destOrd="0" presId="urn:microsoft.com/office/officeart/2008/layout/RadialCluster#1"/>
    <dgm:cxn modelId="{CFB6EDCF-D5B5-4F6E-9B2B-5721C78ECC52}" type="presParOf" srcId="{BBAACD99-A3E1-4F87-AC3F-CA964D9FA744}" destId="{2E57B4CE-AE03-41BC-9CF6-1A46C9378521}" srcOrd="2" destOrd="0" presId="urn:microsoft.com/office/officeart/2008/layout/RadialCluster#1"/>
    <dgm:cxn modelId="{C4F04FED-72E9-4AC1-A4AF-B47833D0E55E}" type="presParOf" srcId="{BBAACD99-A3E1-4F87-AC3F-CA964D9FA744}" destId="{AD24C876-33FC-448E-B1BE-928E97775451}" srcOrd="3" destOrd="0" presId="urn:microsoft.com/office/officeart/2008/layout/RadialCluster#1"/>
    <dgm:cxn modelId="{E50252C5-0C6F-4495-89CC-FDC787B567F0}" type="presParOf" srcId="{AD24C876-33FC-448E-B1BE-928E97775451}" destId="{DD30CA49-F3DB-4948-83A6-1629192F36C8}" srcOrd="0" destOrd="0" presId="urn:microsoft.com/office/officeart/2008/layout/RadialCluster#1"/>
    <dgm:cxn modelId="{EA743E80-3524-4F24-AC2F-37FAD0CE6C4E}" type="presParOf" srcId="{AD24C876-33FC-448E-B1BE-928E97775451}" destId="{7230B696-9A69-4F8E-8CD8-F30BDA9A22ED}" srcOrd="1" destOrd="0" presId="urn:microsoft.com/office/officeart/2008/layout/RadialCluster#1"/>
    <dgm:cxn modelId="{D56730E7-1EE6-4AA8-A3E5-3D99ABA44B7D}" type="presParOf" srcId="{AD24C876-33FC-448E-B1BE-928E97775451}" destId="{AD9CED95-C601-4742-8BAD-A66A6E1AE93C}" srcOrd="2" destOrd="0" presId="urn:microsoft.com/office/officeart/2008/layout/RadialCluster#1"/>
    <dgm:cxn modelId="{3D349392-80FE-4403-8F27-ABF27BB27FBD}" type="presParOf" srcId="{AD24C876-33FC-448E-B1BE-928E97775451}" destId="{73D92260-22DE-44C3-988A-866E0BDB6893}" srcOrd="3" destOrd="0" presId="urn:microsoft.com/office/officeart/2008/layout/RadialCluster#1"/>
    <dgm:cxn modelId="{AF69CA83-6482-4120-B69D-E32AABC1787D}" type="presParOf" srcId="{AD24C876-33FC-448E-B1BE-928E97775451}" destId="{07A7C985-DE92-4034-A099-4376AF656C5D}" srcOrd="4" destOrd="0" presId="urn:microsoft.com/office/officeart/2008/layout/RadialCluster#1"/>
    <dgm:cxn modelId="{D528E931-AA03-4556-8E1B-948A173D6CDF}" type="presParOf" srcId="{AD24C876-33FC-448E-B1BE-928E97775451}" destId="{5D77B89F-C70D-47F8-8914-27353041D61E}" srcOrd="5" destOrd="0" presId="urn:microsoft.com/office/officeart/2008/layout/RadialCluster#1"/>
    <dgm:cxn modelId="{935F92E7-DD12-4678-99C5-73C79665B21A}" type="presParOf" srcId="{AD24C876-33FC-448E-B1BE-928E97775451}" destId="{52CCAD06-B48D-4EAD-AD29-69174A1856F8}" srcOrd="6" destOrd="0" presId="urn:microsoft.com/office/officeart/2008/layout/RadialCluster#1"/>
    <dgm:cxn modelId="{F97CC617-A6D1-4310-B647-D4DA3DB6437C}" type="presParOf" srcId="{AD24C876-33FC-448E-B1BE-928E97775451}" destId="{C333228D-6EE1-47F2-A215-EF32DE0EAB43}" srcOrd="7" destOrd="0" presId="urn:microsoft.com/office/officeart/2008/layout/RadialCluster#1"/>
    <dgm:cxn modelId="{550CBBC1-BAA0-437B-9201-FE689B7A4206}" type="presParOf" srcId="{AD24C876-33FC-448E-B1BE-928E97775451}" destId="{427B6D7B-341D-4BFF-BEC7-D488A8909075}" srcOrd="8" destOrd="0" presId="urn:microsoft.com/office/officeart/2008/layout/RadialCluster#1"/>
    <dgm:cxn modelId="{ECF78E56-BD10-4B34-87F9-FAA39FBA4EC4}" type="presParOf" srcId="{BBAACD99-A3E1-4F87-AC3F-CA964D9FA744}" destId="{F9F8A195-DAF8-4466-A649-473C6C101202}" srcOrd="4" destOrd="0" presId="urn:microsoft.com/office/officeart/2008/layout/RadialCluster#1"/>
    <dgm:cxn modelId="{FAC84641-6171-46D1-A298-4AFDF17C355F}" type="presParOf" srcId="{BBAACD99-A3E1-4F87-AC3F-CA964D9FA744}" destId="{50A8E63E-4C47-4E08-989B-50071004D3D0}" srcOrd="5" destOrd="0" presId="urn:microsoft.com/office/officeart/2008/layout/RadialCluster#1"/>
    <dgm:cxn modelId="{3C6B9871-D0B9-4706-8DEE-4F211D918B6B}" type="presParOf" srcId="{50A8E63E-4C47-4E08-989B-50071004D3D0}" destId="{174C9CFB-9C9E-4A43-A2EB-9C79A8764009}" srcOrd="0" destOrd="0" presId="urn:microsoft.com/office/officeart/2008/layout/RadialCluster#1"/>
    <dgm:cxn modelId="{C54153AA-6997-4CE4-9BAF-2A047F331348}" type="presParOf" srcId="{50A8E63E-4C47-4E08-989B-50071004D3D0}" destId="{09E6FFDB-B6D4-4B19-B7FC-F32CFEC0B122}" srcOrd="1" destOrd="0" presId="urn:microsoft.com/office/officeart/2008/layout/RadialCluster#1"/>
    <dgm:cxn modelId="{901CB270-218D-4FEC-AD09-CC34D083FE65}" type="presParOf" srcId="{50A8E63E-4C47-4E08-989B-50071004D3D0}" destId="{51FF8351-5D95-4B51-8E7B-28B4A9ED24BA}" srcOrd="2" destOrd="0" presId="urn:microsoft.com/office/officeart/2008/layout/RadialCluster#1"/>
    <dgm:cxn modelId="{D381CA4F-568E-4CCB-B7D8-484E306551C3}" type="presParOf" srcId="{50A8E63E-4C47-4E08-989B-50071004D3D0}" destId="{0A9885B8-9726-42F9-BCC6-3428DEC3D8C8}" srcOrd="3" destOrd="0" presId="urn:microsoft.com/office/officeart/2008/layout/RadialCluster#1"/>
    <dgm:cxn modelId="{93629082-4E2E-4833-BD20-8CFD131622CD}" type="presParOf" srcId="{50A8E63E-4C47-4E08-989B-50071004D3D0}" destId="{789E8804-381B-4DC3-A55C-B3F9B8B5F5E8}" srcOrd="4" destOrd="0" presId="urn:microsoft.com/office/officeart/2008/layout/RadialCluster#1"/>
    <dgm:cxn modelId="{74756200-A002-4964-A58F-F553989C3531}" type="presParOf" srcId="{BBAACD99-A3E1-4F87-AC3F-CA964D9FA744}" destId="{53B3D208-FD19-44D5-9017-7CCD04E44DE0}" srcOrd="6" destOrd="0" presId="urn:microsoft.com/office/officeart/2008/layout/RadialCluster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3D208-FD19-44D5-9017-7CCD04E44DE0}">
      <dsp:nvSpPr>
        <dsp:cNvPr id="0" name=""/>
        <dsp:cNvSpPr/>
      </dsp:nvSpPr>
      <dsp:spPr>
        <a:xfrm rot="8518240">
          <a:off x="2446399" y="3161007"/>
          <a:ext cx="8189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A195-DAF8-4466-A649-473C6C101202}">
      <dsp:nvSpPr>
        <dsp:cNvPr id="0" name=""/>
        <dsp:cNvSpPr/>
      </dsp:nvSpPr>
      <dsp:spPr>
        <a:xfrm rot="2464557">
          <a:off x="3542310" y="3274067"/>
          <a:ext cx="276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9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7B4CE-AE03-41BC-9CF6-1A46C9378521}">
      <dsp:nvSpPr>
        <dsp:cNvPr id="0" name=""/>
        <dsp:cNvSpPr/>
      </dsp:nvSpPr>
      <dsp:spPr>
        <a:xfrm rot="16200000">
          <a:off x="2580869" y="1726985"/>
          <a:ext cx="9342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42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C5104-9DC2-4F28-8E02-318587111BD7}">
      <dsp:nvSpPr>
        <dsp:cNvPr id="0" name=""/>
        <dsp:cNvSpPr/>
      </dsp:nvSpPr>
      <dsp:spPr>
        <a:xfrm>
          <a:off x="2519600" y="2194115"/>
          <a:ext cx="1056798" cy="10567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/>
            <a:t>C++</a:t>
          </a:r>
          <a:endParaRPr lang="zh-CN" altLang="en-US" sz="3800" kern="1200" dirty="0"/>
        </a:p>
      </dsp:txBody>
      <dsp:txXfrm>
        <a:off x="2571189" y="2245704"/>
        <a:ext cx="953620" cy="953620"/>
      </dsp:txXfrm>
    </dsp:sp>
    <dsp:sp modelId="{79EDE51A-8310-479F-A57B-34046A6E95A5}">
      <dsp:nvSpPr>
        <dsp:cNvPr id="0" name=""/>
        <dsp:cNvSpPr/>
      </dsp:nvSpPr>
      <dsp:spPr>
        <a:xfrm>
          <a:off x="2693972" y="551799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Java</a:t>
          </a:r>
          <a:endParaRPr lang="zh-CN" altLang="en-US" sz="1800" kern="1200" dirty="0"/>
        </a:p>
      </dsp:txBody>
      <dsp:txXfrm>
        <a:off x="2728536" y="586363"/>
        <a:ext cx="638927" cy="638927"/>
      </dsp:txXfrm>
    </dsp:sp>
    <dsp:sp modelId="{DD30CA49-F3DB-4948-83A6-1629192F36C8}">
      <dsp:nvSpPr>
        <dsp:cNvPr id="0" name=""/>
        <dsp:cNvSpPr/>
      </dsp:nvSpPr>
      <dsp:spPr>
        <a:xfrm>
          <a:off x="3785184" y="3319606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应用</a:t>
          </a:r>
          <a:endParaRPr lang="zh-CN" altLang="en-US" sz="1800" kern="1200" dirty="0"/>
        </a:p>
      </dsp:txBody>
      <dsp:txXfrm>
        <a:off x="3819748" y="3354170"/>
        <a:ext cx="638927" cy="638927"/>
      </dsp:txXfrm>
    </dsp:sp>
    <dsp:sp modelId="{7230B696-9A69-4F8E-8CD8-F30BDA9A22ED}">
      <dsp:nvSpPr>
        <dsp:cNvPr id="0" name=""/>
        <dsp:cNvSpPr/>
      </dsp:nvSpPr>
      <dsp:spPr>
        <a:xfrm rot="18000000">
          <a:off x="4280478" y="3210259"/>
          <a:ext cx="2525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52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CED95-C601-4742-8BAD-A66A6E1AE93C}">
      <dsp:nvSpPr>
        <dsp:cNvPr id="0" name=""/>
        <dsp:cNvSpPr/>
      </dsp:nvSpPr>
      <dsp:spPr>
        <a:xfrm>
          <a:off x="4320242" y="2392857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并行计算</a:t>
          </a:r>
          <a:r>
            <a:rPr lang="en-US" altLang="zh-CN" sz="1100" kern="1200" dirty="0" smtClean="0"/>
            <a:t>(</a:t>
          </a:r>
          <a:r>
            <a:rPr lang="en-US" altLang="zh-CN" sz="1100" kern="1200" dirty="0" err="1" smtClean="0"/>
            <a:t>OpenCl</a:t>
          </a:r>
          <a:r>
            <a:rPr lang="en-US" altLang="zh-CN" sz="1100" kern="1200" dirty="0" smtClean="0"/>
            <a:t>, </a:t>
          </a:r>
          <a:r>
            <a:rPr lang="en-US" altLang="zh-CN" sz="1100" kern="1200" dirty="0" err="1" smtClean="0"/>
            <a:t>Cuda</a:t>
          </a:r>
          <a:r>
            <a:rPr lang="en-US" altLang="zh-CN" sz="1100" kern="1200" dirty="0" smtClean="0"/>
            <a:t>)</a:t>
          </a:r>
          <a:endParaRPr lang="zh-CN" altLang="en-US" sz="1100" kern="1200" dirty="0"/>
        </a:p>
      </dsp:txBody>
      <dsp:txXfrm>
        <a:off x="4354806" y="2427421"/>
        <a:ext cx="638927" cy="638927"/>
      </dsp:txXfrm>
    </dsp:sp>
    <dsp:sp modelId="{73D92260-22DE-44C3-988A-866E0BDB6893}">
      <dsp:nvSpPr>
        <dsp:cNvPr id="0" name=""/>
        <dsp:cNvSpPr/>
      </dsp:nvSpPr>
      <dsp:spPr>
        <a:xfrm>
          <a:off x="4493239" y="3673633"/>
          <a:ext cx="3620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06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A7C985-DE92-4034-A099-4376AF656C5D}">
      <dsp:nvSpPr>
        <dsp:cNvPr id="0" name=""/>
        <dsp:cNvSpPr/>
      </dsp:nvSpPr>
      <dsp:spPr>
        <a:xfrm>
          <a:off x="4855301" y="3319606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分布式（框架）</a:t>
          </a:r>
          <a:endParaRPr lang="zh-CN" altLang="en-US" sz="1100" kern="1200" dirty="0"/>
        </a:p>
      </dsp:txBody>
      <dsp:txXfrm>
        <a:off x="4889865" y="3354170"/>
        <a:ext cx="638927" cy="638927"/>
      </dsp:txXfrm>
    </dsp:sp>
    <dsp:sp modelId="{5D77B89F-C70D-47F8-8914-27353041D61E}">
      <dsp:nvSpPr>
        <dsp:cNvPr id="0" name=""/>
        <dsp:cNvSpPr/>
      </dsp:nvSpPr>
      <dsp:spPr>
        <a:xfrm rot="3600000">
          <a:off x="4280478" y="4137007"/>
          <a:ext cx="2525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52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CAD06-B48D-4EAD-AD29-69174A1856F8}">
      <dsp:nvSpPr>
        <dsp:cNvPr id="0" name=""/>
        <dsp:cNvSpPr/>
      </dsp:nvSpPr>
      <dsp:spPr>
        <a:xfrm>
          <a:off x="4320242" y="4246354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图形图像</a:t>
          </a:r>
          <a:r>
            <a:rPr lang="en-US" altLang="zh-CN" sz="1100" kern="1200" dirty="0" smtClean="0"/>
            <a:t>(OpenGL, </a:t>
          </a:r>
          <a:r>
            <a:rPr lang="en-US" altLang="zh-CN" sz="1100" kern="1200" dirty="0" err="1" smtClean="0"/>
            <a:t>Matlab</a:t>
          </a:r>
          <a:r>
            <a:rPr lang="en-US" altLang="zh-CN" sz="1100" kern="1200" dirty="0" smtClean="0"/>
            <a:t>)</a:t>
          </a:r>
          <a:endParaRPr lang="zh-CN" altLang="en-US" sz="1100" kern="1200" dirty="0"/>
        </a:p>
      </dsp:txBody>
      <dsp:txXfrm>
        <a:off x="4354806" y="4280918"/>
        <a:ext cx="638927" cy="638927"/>
      </dsp:txXfrm>
    </dsp:sp>
    <dsp:sp modelId="{C333228D-6EE1-47F2-A215-EF32DE0EAB43}">
      <dsp:nvSpPr>
        <dsp:cNvPr id="0" name=""/>
        <dsp:cNvSpPr/>
      </dsp:nvSpPr>
      <dsp:spPr>
        <a:xfrm rot="7200000">
          <a:off x="3745420" y="4137007"/>
          <a:ext cx="2525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52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B6D7B-341D-4BFF-BEC7-D488A8909075}">
      <dsp:nvSpPr>
        <dsp:cNvPr id="0" name=""/>
        <dsp:cNvSpPr/>
      </dsp:nvSpPr>
      <dsp:spPr>
        <a:xfrm>
          <a:off x="3250126" y="4246354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软件工程</a:t>
          </a:r>
          <a:r>
            <a:rPr lang="en-US" altLang="zh-CN" sz="1100" kern="1200" dirty="0" err="1" smtClean="0"/>
            <a:t>GitHub</a:t>
          </a:r>
          <a:endParaRPr lang="zh-CN" altLang="en-US" sz="1100" kern="1200" dirty="0"/>
        </a:p>
      </dsp:txBody>
      <dsp:txXfrm>
        <a:off x="3284690" y="4280918"/>
        <a:ext cx="638927" cy="638927"/>
      </dsp:txXfrm>
    </dsp:sp>
    <dsp:sp modelId="{174C9CFB-9C9E-4A43-A2EB-9C79A8764009}">
      <dsp:nvSpPr>
        <dsp:cNvPr id="0" name=""/>
        <dsp:cNvSpPr/>
      </dsp:nvSpPr>
      <dsp:spPr>
        <a:xfrm>
          <a:off x="1747037" y="3109094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基础算法</a:t>
          </a:r>
          <a:endParaRPr lang="zh-CN" altLang="en-US" sz="1800" kern="1200" dirty="0"/>
        </a:p>
      </dsp:txBody>
      <dsp:txXfrm>
        <a:off x="1781601" y="3143658"/>
        <a:ext cx="638927" cy="638927"/>
      </dsp:txXfrm>
    </dsp:sp>
    <dsp:sp modelId="{09E6FFDB-B6D4-4B19-B7FC-F32CFEC0B122}">
      <dsp:nvSpPr>
        <dsp:cNvPr id="0" name=""/>
        <dsp:cNvSpPr/>
      </dsp:nvSpPr>
      <dsp:spPr>
        <a:xfrm rot="6300000">
          <a:off x="1675725" y="4070734"/>
          <a:ext cx="5250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506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F8351-5D95-4B51-8E7B-28B4A9ED24BA}">
      <dsp:nvSpPr>
        <dsp:cNvPr id="0" name=""/>
        <dsp:cNvSpPr/>
      </dsp:nvSpPr>
      <dsp:spPr>
        <a:xfrm>
          <a:off x="1421419" y="4324319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数据结构</a:t>
          </a:r>
          <a:endParaRPr lang="zh-CN" altLang="en-US" sz="1100" kern="1200" dirty="0"/>
        </a:p>
      </dsp:txBody>
      <dsp:txXfrm>
        <a:off x="1455983" y="4358883"/>
        <a:ext cx="638927" cy="638927"/>
      </dsp:txXfrm>
    </dsp:sp>
    <dsp:sp modelId="{0A9885B8-9726-42F9-BCC6-3428DEC3D8C8}">
      <dsp:nvSpPr>
        <dsp:cNvPr id="0" name=""/>
        <dsp:cNvSpPr/>
      </dsp:nvSpPr>
      <dsp:spPr>
        <a:xfrm rot="11700000">
          <a:off x="1230922" y="3300312"/>
          <a:ext cx="5250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506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E8804-381B-4DC3-A55C-B3F9B8B5F5E8}">
      <dsp:nvSpPr>
        <dsp:cNvPr id="0" name=""/>
        <dsp:cNvSpPr/>
      </dsp:nvSpPr>
      <dsp:spPr>
        <a:xfrm>
          <a:off x="531812" y="2783475"/>
          <a:ext cx="708055" cy="708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算法</a:t>
          </a:r>
          <a:endParaRPr lang="zh-CN" altLang="en-US" sz="1100" kern="1200" dirty="0"/>
        </a:p>
      </dsp:txBody>
      <dsp:txXfrm>
        <a:off x="566376" y="2818039"/>
        <a:ext cx="638927" cy="638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#1">
  <dgm:title val=""/>
  <dgm:desc val=""/>
  <dgm:catLst>
    <dgm:cat type="relationship" pri="19500"/>
    <dgm:cat type="cycle" pri="15000"/>
  </dgm:catLst>
  <dgm:samp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C599732-B0DF-4924-BA2C-551FFB324715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75115E7-98C9-4301-B652-9ECA9960A5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64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C++</a:t>
            </a:r>
            <a:r>
              <a:rPr lang="zh-CN" altLang="en-US" smtClean="0"/>
              <a:t>语言，数据结构，算法</a:t>
            </a:r>
            <a:endParaRPr lang="en-US" altLang="zh-CN" smtClean="0"/>
          </a:p>
          <a:p>
            <a:r>
              <a:rPr lang="en-US" altLang="zh-CN" smtClean="0"/>
              <a:t>Java</a:t>
            </a:r>
            <a:r>
              <a:rPr lang="zh-CN" altLang="en-US" smtClean="0"/>
              <a:t>语言</a:t>
            </a:r>
            <a:r>
              <a:rPr lang="en-US" altLang="zh-CN" smtClean="0"/>
              <a:t>-》C++</a:t>
            </a:r>
            <a:r>
              <a:rPr lang="zh-CN" altLang="en-US" smtClean="0"/>
              <a:t>语言</a:t>
            </a:r>
          </a:p>
          <a:p>
            <a:endParaRPr lang="zh-CN" altLang="en-US" smtClean="0"/>
          </a:p>
        </p:txBody>
      </p:sp>
      <p:sp>
        <p:nvSpPr>
          <p:cNvPr id="61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BEA137-6321-4BB3-BC0A-7903F02F04E2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1135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90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9D28E1E-A4B6-4FC8-8FA6-4A814F63B6C2}" type="slidenum">
              <a:rPr lang="en-US" altLang="zh-CN" sz="1300" smtClean="0">
                <a:latin typeface="Times New Roman" panose="02020603050405020304" pitchFamily="18" charset="0"/>
                <a:ea typeface="隶书" panose="02010509060101010101" pitchFamily="49" charset="-122"/>
              </a:rPr>
              <a:pPr eaLnBrk="1" hangingPunct="1"/>
              <a:t>23</a:t>
            </a:fld>
            <a:endParaRPr lang="en-US" altLang="zh-CN" sz="1300" smtClean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4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461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5B5C9-DBDB-4CAA-8B44-FFD5118C6BB2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9C1D4-B4F9-4EDF-B05E-43B6743EA8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6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95930-140D-483A-A8B0-330017440385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A887-57ED-470C-AC12-EC2162BF99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49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F5517-1CE2-4C66-90B4-3342FA321613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E985B-DD3C-4318-B09B-C380DB612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84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83E36-00CD-4D0D-9C22-8C34348E555B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FE5FF-CF7D-4484-876F-F79994C736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082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9FF4B-2BD9-4E4F-924F-49AB81871F4A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CFD72-93F4-4B20-BC74-3C8E3B48D7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0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EE3C8-DEF6-46F6-8765-D5657F129985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33A89-C517-44D5-B976-920CD3764B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11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7A519-E00C-4760-B4D7-5CB8AA524FB3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51377-A490-4822-9D2C-6AFD96BF3E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86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94492-0AD3-4E58-8E8C-28FF6131CFB2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42823-75CE-4259-8A0B-CF76292A99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953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82549-6263-4B88-817C-B05C8BE1C7C3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12003-267D-416F-B457-8844CB8D96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773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26561-BD04-43E7-9966-D8D123F92F4C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1A61-7087-4E17-B250-2CCE72BA82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89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D548D-4F09-4974-BBAC-387AA5FC45A9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784C9-42CF-4D6B-A012-45D97F833D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2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E0C1E-1E89-4E50-848C-51FBFD02F1CE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F4838-4711-4091-8C4D-2BAB06B7BE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13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1A246-FF9F-4D78-97E5-2D4AC633E104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1CCEB-7EC3-4501-83EE-C81544E424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618C4-B338-41F6-8AF0-902338EAC9E6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6CEF6-CB4E-436A-BF27-8B60B84ACF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66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09CD7-08EE-45F7-B725-85B2D8F5CDE8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B08B-73A1-4682-9C94-4EAC03AD6F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9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FDEFF-ECA4-4E6A-A0DF-3D2A93A5CC7F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A0728-2BD4-4F61-A4FA-AE49417B35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B0127-6142-4C5C-ABA1-466E0CBB3B12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A3D58-0B67-4F27-9B40-963E25085B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31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A895E-BEEF-4EEB-9713-579DD14CBDD6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E94B2-EFAB-48CD-9B43-4E140878DE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4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C8122-DE46-4A8A-8AB7-AE64EAFC865A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10980-375F-40E1-9D97-97E7B78BD2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9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D67B8-CB37-4067-9938-FC7825DAFA4E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8AE10-D274-47DF-8EBF-623565177A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4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8DA28-BE1A-49EE-B6B2-19FC10D50375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DDA58-A00B-463C-984A-9107B7888F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A1981-312E-4D56-879B-AB26A34D007B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CCFD3-4195-4FCD-B429-3EE4C96BC4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64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DDE3D8"/>
            </a:gs>
            <a:gs pos="100000">
              <a:srgbClr val="B3CED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F7FFFC0-7A6C-4493-9942-C0E32C3A6052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C9D1FC-E0F8-4766-B0D9-645608054E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DDE3D8"/>
            </a:gs>
            <a:gs pos="100000">
              <a:srgbClr val="B3CED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1BAF2C1-CE3D-4BC1-84BA-9115FD72B818}" type="datetimeFigureOut">
              <a:rPr lang="zh-CN" altLang="en-US"/>
              <a:pPr>
                <a:defRPr/>
              </a:pPr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979C51-3242-4CAF-ACC8-C33884B1D9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av89313559?p=11" TargetMode="External"/><Relationship Id="rId5" Type="http://schemas.openxmlformats.org/officeDocument/2006/relationships/hyperlink" Target="https://www.bilibili.com/video/av10046030/" TargetMode="External"/><Relationship Id="rId4" Type="http://schemas.openxmlformats.org/officeDocument/2006/relationships/hyperlink" Target="https://www.runoob.com/cplusplus/cpp-tutorial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intia.c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C++</a:t>
            </a:r>
            <a:r>
              <a:rPr lang="zh-CN" altLang="en-US" smtClean="0"/>
              <a:t>程序设计</a:t>
            </a:r>
          </a:p>
        </p:txBody>
      </p:sp>
      <p:sp>
        <p:nvSpPr>
          <p:cNvPr id="3075" name="副标题 4"/>
          <p:cNvSpPr>
            <a:spLocks noGrp="1"/>
          </p:cNvSpPr>
          <p:nvPr>
            <p:ph type="subTitle" idx="1"/>
          </p:nvPr>
        </p:nvSpPr>
        <p:spPr>
          <a:xfrm>
            <a:off x="1198563" y="3792538"/>
            <a:ext cx="6858000" cy="1600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kumimoji="1" lang="en-US" altLang="zh-CN" sz="27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2700" dirty="0">
                <a:latin typeface="Arial" panose="020B0604020202020204" pitchFamily="34" charset="0"/>
                <a:ea typeface="黑体" panose="02010609060101010101" pitchFamily="49" charset="-122"/>
              </a:rPr>
              <a:t>向辉</a:t>
            </a:r>
            <a:endParaRPr kumimoji="1" lang="en-US" altLang="zh-CN" sz="27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1500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1500" dirty="0">
                <a:latin typeface="Arial" panose="020B0604020202020204" pitchFamily="34" charset="0"/>
                <a:ea typeface="黑体" panose="02010609060101010101" pitchFamily="49" charset="-122"/>
              </a:rPr>
              <a:t>hxiang@sdu.edu.cn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1500" smtClean="0">
                <a:latin typeface="Arial" panose="020B0604020202020204" pitchFamily="34" charset="0"/>
                <a:ea typeface="黑体" panose="02010609060101010101" pitchFamily="49" charset="-122"/>
              </a:rPr>
              <a:t>山东大学软件学院</a:t>
            </a:r>
            <a:endParaRPr kumimoji="1" lang="zh-CN" altLang="en-US" sz="1500" dirty="0">
              <a:latin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="" xmlns:a16="http://schemas.microsoft.com/office/drawing/2014/main" id="{BF479112-0C80-49A0-AB88-7FA7F1DA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语法参考</a:t>
            </a:r>
          </a:p>
        </p:txBody>
      </p:sp>
      <p:sp>
        <p:nvSpPr>
          <p:cNvPr id="41987" name="内容占位符 2">
            <a:extLst>
              <a:ext uri="{FF2B5EF4-FFF2-40B4-BE49-F238E27FC236}">
                <a16:creationId xmlns="" xmlns:a16="http://schemas.microsoft.com/office/drawing/2014/main" id="{1431190B-6A5B-407C-B818-6B6B794F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825625"/>
            <a:ext cx="7886700" cy="1243335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http://www.cplusplus.com/</a:t>
            </a:r>
            <a:r>
              <a:rPr lang="en-US" altLang="zh-CN" dirty="0"/>
              <a:t> (</a:t>
            </a:r>
            <a:r>
              <a:rPr lang="zh-CN" altLang="en-US" dirty="0"/>
              <a:t>英语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hlinkClick r:id="rId3"/>
              </a:rPr>
              <a:t>https://zh.cppreference.com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https://www.runoob.com/cplusplus/cpp-tutorial.html</a:t>
            </a:r>
            <a:r>
              <a:rPr lang="en-US" altLang="zh-CN" dirty="0"/>
              <a:t> (</a:t>
            </a:r>
            <a:r>
              <a:rPr lang="zh-CN" altLang="en-US" dirty="0"/>
              <a:t>菜鸟教程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24FF2A3C-1C45-4FB7-A77E-6DF124013507}"/>
              </a:ext>
            </a:extLst>
          </p:cNvPr>
          <p:cNvSpPr txBox="1">
            <a:spLocks/>
          </p:cNvSpPr>
          <p:nvPr/>
        </p:nvSpPr>
        <p:spPr>
          <a:xfrm>
            <a:off x="733425" y="306896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网络视频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CF20A06B-CE68-4691-8AED-FC5EDB375BCF}"/>
              </a:ext>
            </a:extLst>
          </p:cNvPr>
          <p:cNvSpPr txBox="1">
            <a:spLocks/>
          </p:cNvSpPr>
          <p:nvPr/>
        </p:nvSpPr>
        <p:spPr>
          <a:xfrm>
            <a:off x="755576" y="4221088"/>
            <a:ext cx="7886700" cy="1597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800" dirty="0"/>
              <a:t>C++</a:t>
            </a:r>
            <a:r>
              <a:rPr lang="zh-CN" altLang="en-US" sz="1800" dirty="0"/>
              <a:t>程序设计（北京大学 郭炜、刘家瑛）</a:t>
            </a:r>
            <a:endParaRPr lang="en-US" altLang="zh-CN" sz="1800" dirty="0"/>
          </a:p>
          <a:p>
            <a:pPr marL="0" indent="0">
              <a:buNone/>
              <a:defRPr/>
            </a:pPr>
            <a:r>
              <a:rPr lang="en-US" altLang="zh-CN" sz="1800" dirty="0">
                <a:hlinkClick r:id="rId5"/>
              </a:rPr>
              <a:t>https://www.bilibili.com/video/av10046030/</a:t>
            </a:r>
            <a:endParaRPr lang="en-US" altLang="zh-CN" sz="1800" dirty="0"/>
          </a:p>
          <a:p>
            <a:pPr>
              <a:defRPr/>
            </a:pPr>
            <a:r>
              <a:rPr lang="en-US" altLang="zh-CN" sz="1800" dirty="0"/>
              <a:t>C++</a:t>
            </a:r>
            <a:r>
              <a:rPr lang="zh-CN" altLang="en-US" sz="1800" dirty="0"/>
              <a:t>语言程序设计（清华大学 郑莉）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hlinkClick r:id="rId6"/>
              </a:rPr>
              <a:t>https://www.bilibili.com/video/av89313559?p=11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6551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慕课资源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02025"/>
          </a:xfrm>
        </p:spPr>
        <p:txBody>
          <a:bodyPr/>
          <a:lstStyle/>
          <a:p>
            <a:pPr>
              <a:defRPr/>
            </a:pPr>
            <a:r>
              <a:rPr lang="zh-CN" altLang="en-US" sz="2000" noProof="1"/>
              <a:t>http://www.icourse163.org/course/BUPT-1003564002</a:t>
            </a:r>
          </a:p>
          <a:p>
            <a:pPr>
              <a:defRPr/>
            </a:pPr>
            <a:r>
              <a:rPr lang="zh-CN" altLang="en-US" sz="2000" noProof="1">
                <a:sym typeface="+mn-ea"/>
              </a:rPr>
              <a:t>C++程序设计（面向对象进阶）</a:t>
            </a:r>
          </a:p>
          <a:p>
            <a:pPr>
              <a:defRPr/>
            </a:pPr>
            <a:r>
              <a:rPr lang="zh-CN" altLang="en-US" sz="2000" noProof="1">
                <a:sym typeface="+mn-ea"/>
              </a:rPr>
              <a:t>崔毅东、杨谈</a:t>
            </a:r>
            <a:endParaRPr lang="zh-CN" altLang="en-US" sz="2000" noProof="1"/>
          </a:p>
          <a:p>
            <a:pPr>
              <a:defRPr/>
            </a:pPr>
            <a:r>
              <a:rPr lang="zh-CN" altLang="en-US" sz="2000" noProof="1"/>
              <a:t> http://github.com/AlohaWorld/CppKid</a:t>
            </a:r>
          </a:p>
          <a:p>
            <a:pPr>
              <a:defRPr/>
            </a:pPr>
            <a:r>
              <a:rPr lang="zh-CN" altLang="en-US" sz="2000" noProof="1"/>
              <a:t>【注意】代码并非全部都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000" noProof="1"/>
              <a:t>    能编译通过。其中有一些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000" noProof="1"/>
              <a:t>    故意制造的错误用于课堂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000" noProof="1"/>
              <a:t>    演示</a:t>
            </a:r>
          </a:p>
        </p:txBody>
      </p:sp>
      <p:pic>
        <p:nvPicPr>
          <p:cNvPr id="1229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325813"/>
            <a:ext cx="471805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文本框 6"/>
          <p:cNvSpPr txBox="1">
            <a:spLocks noChangeArrowheads="1"/>
          </p:cNvSpPr>
          <p:nvPr/>
        </p:nvSpPr>
        <p:spPr bwMode="auto">
          <a:xfrm>
            <a:off x="628650" y="2773363"/>
            <a:ext cx="2540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在线实践课程</a:t>
            </a:r>
          </a:p>
        </p:txBody>
      </p:sp>
      <p:sp>
        <p:nvSpPr>
          <p:cNvPr id="1331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https://www.educoder.net/paths/863</a:t>
            </a:r>
          </a:p>
          <a:p>
            <a:r>
              <a:rPr lang="zh-CN" altLang="en-US" smtClean="0"/>
              <a:t>C++程序设计</a:t>
            </a:r>
          </a:p>
          <a:p>
            <a:r>
              <a:rPr lang="zh-CN" altLang="en-US" smtClean="0"/>
              <a:t>周丽涛、周会平、Jonine</a:t>
            </a:r>
          </a:p>
          <a:p>
            <a:r>
              <a:rPr lang="zh-CN" altLang="en-US" smtClean="0"/>
              <a:t>目标是引导学习者掌握 C++ 语言，并具备使用它们进行问题求解的能力</a:t>
            </a:r>
          </a:p>
          <a:p>
            <a:r>
              <a:rPr lang="zh-CN" altLang="en-US" smtClean="0"/>
              <a:t>课程主要分为两大部分，第一部分包括第 1 - 3 章，主要介绍面向过程的编程方法，既适用 C++ 语言，也适用 C 语言；第二部分包括第 4 - 6 章，主要介绍 C++ 中面向对象的技术和方法。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大学的</a:t>
            </a:r>
            <a:r>
              <a:rPr lang="en-US" altLang="zh-CN" smtClean="0"/>
              <a:t>C++</a:t>
            </a:r>
            <a:r>
              <a:rPr lang="zh-CN" altLang="en-US" smtClean="0"/>
              <a:t>，更多的是在基础算法学习和数据结构知识的学习。</a:t>
            </a:r>
            <a:endParaRPr lang="en-US" altLang="zh-CN" smtClean="0"/>
          </a:p>
          <a:p>
            <a:r>
              <a:rPr lang="zh-CN" altLang="en-US" smtClean="0"/>
              <a:t>应用：</a:t>
            </a:r>
          </a:p>
          <a:p>
            <a:pPr lvl="1"/>
            <a:r>
              <a:rPr lang="zh-CN" altLang="en-US" smtClean="0"/>
              <a:t>做人工智能研究，想要深入底层；比如TensorFlow的核心是用C++写的；</a:t>
            </a:r>
          </a:p>
          <a:p>
            <a:pPr lvl="1"/>
            <a:r>
              <a:rPr lang="zh-CN" altLang="en-US" smtClean="0"/>
              <a:t>做游戏开发，包括端游和网游后台，以发挥计算机的全部性能，需要C++；</a:t>
            </a:r>
          </a:p>
          <a:p>
            <a:pPr lvl="1"/>
            <a:r>
              <a:rPr lang="zh-CN" altLang="en-US" smtClean="0"/>
              <a:t>做智能硬件、嵌入式或硬件驱动开发；</a:t>
            </a:r>
            <a:r>
              <a:rPr lang="en-US" altLang="zh-CN" smtClean="0"/>
              <a:t>C/</a:t>
            </a:r>
            <a:r>
              <a:rPr lang="zh-CN" altLang="en-US" smtClean="0"/>
              <a:t>C++会提供更多工具，生产效率更高；</a:t>
            </a:r>
          </a:p>
          <a:p>
            <a:endParaRPr lang="zh-CN" altLang="en-US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Arial" charset="0"/>
                <a:ea typeface="宋体" charset="0"/>
              </a:rPr>
              <a:t>如何学习？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84784"/>
            <a:ext cx="8291264" cy="202386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Arial" charset="0"/>
                <a:ea typeface="宋体" charset="0"/>
              </a:rPr>
              <a:t>快速入门：了解程序设计语言的基本语法</a:t>
            </a:r>
            <a:endParaRPr lang="en-US" altLang="zh-CN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Arial" charset="0"/>
                <a:ea typeface="宋体" charset="0"/>
              </a:rPr>
              <a:t>循序渐进：模仿、改写、编写的编程实践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Arial" charset="0"/>
                <a:ea typeface="宋体" charset="0"/>
              </a:rPr>
              <a:t>逐步深入：领会和</a:t>
            </a:r>
            <a:r>
              <a:rPr lang="en-US" dirty="0">
                <a:latin typeface="Arial" charset="0"/>
                <a:ea typeface="宋体" charset="0"/>
              </a:rPr>
              <a:t>掌握</a:t>
            </a:r>
            <a:r>
              <a:rPr lang="zh-CN" altLang="en-US" dirty="0">
                <a:latin typeface="Arial" charset="0"/>
                <a:ea typeface="宋体" charset="0"/>
              </a:rPr>
              <a:t>程序设计的基本思想与方</a:t>
            </a:r>
            <a:endParaRPr lang="en-US" altLang="zh-CN" dirty="0">
              <a:latin typeface="Arial" charset="0"/>
              <a:ea typeface="宋体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AD39D91C-4225-4B25-88CD-E540BF3C5327}"/>
              </a:ext>
            </a:extLst>
          </p:cNvPr>
          <p:cNvSpPr txBox="1">
            <a:spLocks noChangeArrowheads="1"/>
          </p:cNvSpPr>
          <p:nvPr/>
        </p:nvSpPr>
        <p:spPr>
          <a:xfrm>
            <a:off x="580388" y="3654943"/>
            <a:ext cx="2448272" cy="757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考核方式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7F04F307-D6F6-4040-B572-A6DCB3A642F6}"/>
              </a:ext>
            </a:extLst>
          </p:cNvPr>
          <p:cNvSpPr txBox="1">
            <a:spLocks noChangeArrowheads="1"/>
          </p:cNvSpPr>
          <p:nvPr/>
        </p:nvSpPr>
        <p:spPr>
          <a:xfrm>
            <a:off x="580388" y="4293096"/>
            <a:ext cx="7858478" cy="178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平时成绩</a:t>
            </a: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 </a:t>
            </a:r>
            <a:r>
              <a:rPr lang="zh-CN" altLang="en-US" sz="2000" dirty="0"/>
              <a:t>课堂签到、测试、实验）</a:t>
            </a:r>
            <a:r>
              <a:rPr lang="en-US" altLang="zh-CN" sz="2000" dirty="0"/>
              <a:t>30%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期末卷面考试 </a:t>
            </a:r>
            <a:r>
              <a:rPr lang="en-US" altLang="zh-CN" sz="2000" dirty="0"/>
              <a:t>70%</a:t>
            </a:r>
          </a:p>
          <a:p>
            <a:pPr>
              <a:lnSpc>
                <a:spcPct val="150000"/>
              </a:lnSpc>
              <a:spcBef>
                <a:spcPct val="35000"/>
              </a:spcBef>
            </a:pPr>
            <a:r>
              <a:rPr lang="zh-CN" altLang="en-US" sz="2000" dirty="0">
                <a:latin typeface="Arial" charset="0"/>
                <a:ea typeface="宋体" charset="0"/>
              </a:rPr>
              <a:t>实验平台：</a:t>
            </a:r>
            <a:r>
              <a:rPr lang="en-US" altLang="zh-CN" sz="2000" dirty="0">
                <a:latin typeface="Arial" charset="0"/>
                <a:ea typeface="宋体" charset="0"/>
              </a:rPr>
              <a:t>PTA</a:t>
            </a:r>
            <a:r>
              <a:rPr lang="zh-CN" altLang="en-US" sz="2000" dirty="0">
                <a:latin typeface="Arial" charset="0"/>
                <a:ea typeface="宋体" charset="0"/>
              </a:rPr>
              <a:t>程序设计类辅助教学平台（</a:t>
            </a:r>
            <a:r>
              <a:rPr lang="en-US" altLang="zh-CN" sz="2000" dirty="0">
                <a:latin typeface="Arial" charset="0"/>
                <a:ea typeface="宋体" charset="0"/>
                <a:hlinkClick r:id="rId2"/>
              </a:rPr>
              <a:t>https://pintia.cn</a:t>
            </a:r>
            <a:r>
              <a:rPr lang="en-US" altLang="zh-CN" sz="2000" dirty="0">
                <a:latin typeface="Arial" charset="0"/>
                <a:ea typeface="宋体" charset="0"/>
              </a:rPr>
              <a:t> </a:t>
            </a:r>
            <a:r>
              <a:rPr lang="zh-CN" altLang="en-US" sz="2000" dirty="0">
                <a:latin typeface="Arial" charset="0"/>
                <a:ea typeface="宋体" charset="0"/>
              </a:rPr>
              <a:t>）</a:t>
            </a:r>
            <a:endParaRPr lang="en-US" altLang="zh-CN" sz="2000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2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2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9CCDDD35-CC46-406E-805C-208D45C394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0794" y="1028510"/>
          <a:ext cx="691486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774">
                  <a:extLst>
                    <a:ext uri="{9D8B030D-6E8A-4147-A177-3AD203B41FA5}">
                      <a16:colId xmlns="" xmlns:a16="http://schemas.microsoft.com/office/drawing/2014/main" val="2594209693"/>
                    </a:ext>
                  </a:extLst>
                </a:gridCol>
                <a:gridCol w="5383092">
                  <a:extLst>
                    <a:ext uri="{9D8B030D-6E8A-4147-A177-3AD203B41FA5}">
                      <a16:colId xmlns="" xmlns:a16="http://schemas.microsoft.com/office/drawing/2014/main" val="1511650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周次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学习内容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80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概述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213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基本数据类型和表达式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265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程序的流程控制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5714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1(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546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2(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深入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571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构造数据类型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1(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数组、枚举、结构、共用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1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构造数据类型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（指针、引用）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06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对象与类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1(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748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对象与类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2(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深入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373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继承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674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泛型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3840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、异常处理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620557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3B41ADD-097E-4DA2-932D-C8AB55CBFD44}"/>
              </a:ext>
            </a:extLst>
          </p:cNvPr>
          <p:cNvSpPr txBox="1"/>
          <p:nvPr/>
        </p:nvSpPr>
        <p:spPr>
          <a:xfrm>
            <a:off x="741528" y="43672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教学进度安排</a:t>
            </a:r>
          </a:p>
        </p:txBody>
      </p:sp>
    </p:spTree>
    <p:extLst>
      <p:ext uri="{BB962C8B-B14F-4D97-AF65-F5344CB8AC3E}">
        <p14:creationId xmlns:p14="http://schemas.microsoft.com/office/powerpoint/2010/main" val="62856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949F38E1-34F6-4C42-A2B8-3D1B2AD6D73F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16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143000" y="1365250"/>
            <a:ext cx="3200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 C++</a:t>
            </a:r>
            <a:r>
              <a:rPr lang="zh-CN" altLang="en-US" sz="2700">
                <a:latin typeface="Times New Roman" panose="02020603050405020304" pitchFamily="18" charset="0"/>
              </a:rPr>
              <a:t>语言发展历史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143000" y="2114550"/>
            <a:ext cx="6858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zh-CN" sz="2700">
              <a:latin typeface="Times New Roman" panose="02020603050405020304" pitchFamily="18" charset="0"/>
            </a:endParaRPr>
          </a:p>
        </p:txBody>
      </p:sp>
      <p:sp>
        <p:nvSpPr>
          <p:cNvPr id="609285" name="Text Box 5"/>
          <p:cNvSpPr txBox="1">
            <a:spLocks noChangeArrowheads="1"/>
          </p:cNvSpPr>
          <p:nvPr/>
        </p:nvSpPr>
        <p:spPr bwMode="auto">
          <a:xfrm>
            <a:off x="1143000" y="2171700"/>
            <a:ext cx="6858000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     </a:t>
            </a:r>
            <a:r>
              <a:rPr lang="zh-CN" altLang="en-US" sz="2700">
                <a:latin typeface="Times New Roman" panose="02020603050405020304" pitchFamily="18" charset="0"/>
              </a:rPr>
              <a:t>自从</a:t>
            </a:r>
            <a:r>
              <a:rPr lang="en-US" altLang="zh-CN" sz="2700">
                <a:latin typeface="Times New Roman" panose="02020603050405020304" pitchFamily="18" charset="0"/>
              </a:rPr>
              <a:t>1946</a:t>
            </a:r>
            <a:r>
              <a:rPr lang="zh-CN" altLang="en-US" sz="2700">
                <a:latin typeface="Times New Roman" panose="02020603050405020304" pitchFamily="18" charset="0"/>
              </a:rPr>
              <a:t>年第一台电子数字计算机</a:t>
            </a:r>
            <a:r>
              <a:rPr lang="en-US" altLang="zh-CN" sz="2700">
                <a:latin typeface="Times New Roman" panose="02020603050405020304" pitchFamily="18" charset="0"/>
              </a:rPr>
              <a:t>ENIAC</a:t>
            </a:r>
            <a:r>
              <a:rPr lang="zh-CN" altLang="en-US" sz="2700">
                <a:latin typeface="Times New Roman" panose="02020603050405020304" pitchFamily="18" charset="0"/>
              </a:rPr>
              <a:t>问世以来，随着计算机应用领域的不断扩大，促进了计算机技术的高速发展，尤其是近年来计算机的硬件和软件都是日新月异。</a:t>
            </a:r>
            <a:endParaRPr lang="en-US" altLang="zh-CN" sz="27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700">
                <a:latin typeface="Times New Roman" panose="02020603050405020304" pitchFamily="18" charset="0"/>
              </a:rPr>
              <a:t>     </a:t>
            </a:r>
            <a:r>
              <a:rPr lang="zh-CN" altLang="en-US" sz="2700">
                <a:latin typeface="Times New Roman" panose="02020603050405020304" pitchFamily="18" charset="0"/>
              </a:rPr>
              <a:t>作为应用计算机的一种工具</a:t>
            </a:r>
            <a:r>
              <a:rPr lang="en-US" altLang="zh-CN" sz="2700">
                <a:latin typeface="Times New Roman" panose="02020603050405020304" pitchFamily="18" charset="0"/>
              </a:rPr>
              <a:t>—</a:t>
            </a:r>
            <a:r>
              <a:rPr lang="zh-CN" altLang="en-US" sz="2700" b="1">
                <a:solidFill>
                  <a:srgbClr val="C00000"/>
                </a:solidFill>
                <a:latin typeface="Times New Roman" panose="02020603050405020304" pitchFamily="18" charset="0"/>
              </a:rPr>
              <a:t>程序设计语言</a:t>
            </a:r>
            <a:r>
              <a:rPr lang="zh-CN" altLang="en-US" sz="2700">
                <a:latin typeface="Times New Roman" panose="02020603050405020304" pitchFamily="18" charset="0"/>
              </a:rPr>
              <a:t>，得到不断的充实和完善。每年都有新的程序设计语言问世，老的程序设计语言不断地更新换代。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5159FC58-2857-42E0-A59B-A725D3EBD01C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17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5363" name="Text Box 1026"/>
          <p:cNvSpPr txBox="1">
            <a:spLocks noChangeArrowheads="1"/>
          </p:cNvSpPr>
          <p:nvPr/>
        </p:nvSpPr>
        <p:spPr bwMode="auto">
          <a:xfrm>
            <a:off x="2168525" y="566738"/>
            <a:ext cx="5832475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952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100">
                <a:latin typeface="Times New Roman" panose="02020603050405020304" pitchFamily="18" charset="0"/>
              </a:rPr>
              <a:t>20</a:t>
            </a:r>
            <a:r>
              <a:rPr lang="zh-CN" altLang="en-US" sz="2100">
                <a:latin typeface="Times New Roman" panose="02020603050405020304" pitchFamily="18" charset="0"/>
              </a:rPr>
              <a:t>世纪</a:t>
            </a:r>
            <a:r>
              <a:rPr lang="en-US" altLang="zh-CN" sz="2100">
                <a:latin typeface="Times New Roman" panose="02020603050405020304" pitchFamily="18" charset="0"/>
              </a:rPr>
              <a:t>60</a:t>
            </a:r>
            <a:r>
              <a:rPr lang="zh-CN" altLang="en-US" sz="2100">
                <a:latin typeface="Times New Roman" panose="02020603050405020304" pitchFamily="18" charset="0"/>
              </a:rPr>
              <a:t>年代，</a:t>
            </a:r>
            <a:r>
              <a:rPr lang="en-US" altLang="zh-CN" sz="2100">
                <a:latin typeface="Times New Roman" panose="02020603050405020304" pitchFamily="18" charset="0"/>
              </a:rPr>
              <a:t>Martin Richards</a:t>
            </a:r>
            <a:r>
              <a:rPr lang="zh-CN" altLang="en-US" sz="2100">
                <a:latin typeface="Times New Roman" panose="02020603050405020304" pitchFamily="18" charset="0"/>
              </a:rPr>
              <a:t>在开发系统软件时，使用而开发了</a:t>
            </a:r>
            <a:r>
              <a:rPr lang="en-US" altLang="zh-CN" sz="2100">
                <a:latin typeface="Times New Roman" panose="02020603050405020304" pitchFamily="18" charset="0"/>
              </a:rPr>
              <a:t>BCPL</a:t>
            </a:r>
            <a:r>
              <a:rPr lang="zh-CN" altLang="en-US" sz="2100">
                <a:latin typeface="Times New Roman" panose="02020603050405020304" pitchFamily="18" charset="0"/>
              </a:rPr>
              <a:t>语言</a:t>
            </a:r>
            <a:r>
              <a:rPr lang="en-US" altLang="zh-CN" sz="2100">
                <a:latin typeface="Times New Roman" panose="02020603050405020304" pitchFamily="18" charset="0"/>
              </a:rPr>
              <a:t>(Basic Combined Programming Language)</a:t>
            </a:r>
            <a:r>
              <a:rPr lang="zh-CN" altLang="en-US" sz="2100">
                <a:latin typeface="Times New Roman" panose="02020603050405020304" pitchFamily="18" charset="0"/>
              </a:rPr>
              <a:t>。</a:t>
            </a:r>
            <a:r>
              <a:rPr lang="en-US" altLang="zh-CN" sz="2100">
                <a:latin typeface="Times New Roman" panose="02020603050405020304" pitchFamily="18" charset="0"/>
              </a:rPr>
              <a:t>1970</a:t>
            </a:r>
            <a:r>
              <a:rPr lang="zh-CN" altLang="en-US" sz="2100">
                <a:latin typeface="Times New Roman" panose="02020603050405020304" pitchFamily="18" charset="0"/>
              </a:rPr>
              <a:t>年，</a:t>
            </a:r>
            <a:r>
              <a:rPr lang="en-US" altLang="zh-CN" sz="2100">
                <a:latin typeface="Times New Roman" panose="02020603050405020304" pitchFamily="18" charset="0"/>
              </a:rPr>
              <a:t>Ken Thompson</a:t>
            </a:r>
            <a:r>
              <a:rPr lang="zh-CN" altLang="en-US" sz="2100">
                <a:latin typeface="Times New Roman" panose="02020603050405020304" pitchFamily="18" charset="0"/>
              </a:rPr>
              <a:t>在继承</a:t>
            </a:r>
            <a:r>
              <a:rPr lang="en-US" altLang="zh-CN" sz="2100">
                <a:latin typeface="Times New Roman" panose="02020603050405020304" pitchFamily="18" charset="0"/>
              </a:rPr>
              <a:t>BCPL</a:t>
            </a:r>
            <a:r>
              <a:rPr lang="zh-CN" altLang="en-US" sz="2100">
                <a:latin typeface="Times New Roman" panose="02020603050405020304" pitchFamily="18" charset="0"/>
              </a:rPr>
              <a:t>语言的许多优点基础上发明了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100">
                <a:solidFill>
                  <a:srgbClr val="FF0000"/>
                </a:solidFill>
                <a:latin typeface="Times New Roman" panose="02020603050405020304" pitchFamily="18" charset="0"/>
              </a:rPr>
              <a:t>语言</a:t>
            </a:r>
            <a:r>
              <a:rPr lang="zh-CN" altLang="en-US" sz="2100">
                <a:latin typeface="Times New Roman" panose="02020603050405020304" pitchFamily="18" charset="0"/>
              </a:rPr>
              <a:t>。</a:t>
            </a:r>
            <a:endParaRPr lang="en-US" altLang="zh-CN" sz="21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100">
                <a:latin typeface="Times New Roman" panose="02020603050405020304" pitchFamily="18" charset="0"/>
              </a:rPr>
              <a:t>1972</a:t>
            </a:r>
            <a:r>
              <a:rPr lang="zh-CN" altLang="en-US" sz="2100">
                <a:latin typeface="Times New Roman" panose="02020603050405020304" pitchFamily="18" charset="0"/>
              </a:rPr>
              <a:t>年，贝尔实验室的</a:t>
            </a:r>
            <a:r>
              <a:rPr lang="en-US" altLang="zh-CN" sz="2100">
                <a:latin typeface="Times New Roman" panose="02020603050405020304" pitchFamily="18" charset="0"/>
              </a:rPr>
              <a:t>Dennis Ritchie</a:t>
            </a:r>
            <a:r>
              <a:rPr lang="zh-CN" altLang="en-US" sz="2100">
                <a:latin typeface="Times New Roman" panose="02020603050405020304" pitchFamily="18" charset="0"/>
              </a:rPr>
              <a:t>和</a:t>
            </a:r>
            <a:r>
              <a:rPr lang="en-US" altLang="zh-CN" sz="2100">
                <a:latin typeface="Times New Roman" panose="02020603050405020304" pitchFamily="18" charset="0"/>
              </a:rPr>
              <a:t>Brian Kernighan</a:t>
            </a:r>
            <a:r>
              <a:rPr lang="zh-CN" altLang="en-US" sz="2100">
                <a:latin typeface="Times New Roman" panose="02020603050405020304" pitchFamily="18" charset="0"/>
              </a:rPr>
              <a:t>在</a:t>
            </a:r>
            <a:r>
              <a:rPr lang="en-US" altLang="zh-CN" sz="2100">
                <a:latin typeface="Times New Roman" panose="02020603050405020304" pitchFamily="18" charset="0"/>
              </a:rPr>
              <a:t>B</a:t>
            </a:r>
            <a:r>
              <a:rPr lang="zh-CN" altLang="en-US" sz="2100">
                <a:latin typeface="Times New Roman" panose="02020603050405020304" pitchFamily="18" charset="0"/>
              </a:rPr>
              <a:t>语言的基础上</a:t>
            </a:r>
            <a:r>
              <a:rPr lang="en-US" altLang="zh-CN" sz="2100">
                <a:latin typeface="Times New Roman" panose="02020603050405020304" pitchFamily="18" charset="0"/>
              </a:rPr>
              <a:t>,</a:t>
            </a:r>
            <a:r>
              <a:rPr lang="zh-CN" altLang="en-US" sz="2100">
                <a:latin typeface="Times New Roman" panose="02020603050405020304" pitchFamily="18" charset="0"/>
              </a:rPr>
              <a:t>作了进一步的充实和完善，设计出了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100">
                <a:solidFill>
                  <a:srgbClr val="FF0000"/>
                </a:solidFill>
                <a:latin typeface="Times New Roman" panose="02020603050405020304" pitchFamily="18" charset="0"/>
              </a:rPr>
              <a:t>语言</a:t>
            </a:r>
            <a:r>
              <a:rPr lang="zh-CN" altLang="en-US" sz="2100">
                <a:latin typeface="Times New Roman" panose="02020603050405020304" pitchFamily="18" charset="0"/>
              </a:rPr>
              <a:t>。当时，</a:t>
            </a:r>
            <a:r>
              <a:rPr lang="zh-CN" altLang="en-US" sz="2100">
                <a:solidFill>
                  <a:srgbClr val="FF0000"/>
                </a:solidFill>
                <a:latin typeface="Times New Roman" panose="02020603050405020304" pitchFamily="18" charset="0"/>
              </a:rPr>
              <a:t>设计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100">
                <a:solidFill>
                  <a:srgbClr val="FF0000"/>
                </a:solidFill>
                <a:latin typeface="Times New Roman" panose="02020603050405020304" pitchFamily="18" charset="0"/>
              </a:rPr>
              <a:t>语言是为了编写</a:t>
            </a:r>
            <a:r>
              <a:rPr lang="en-US" altLang="zh-CN" sz="2100">
                <a:solidFill>
                  <a:srgbClr val="FF0000"/>
                </a:solidFill>
                <a:latin typeface="Times New Roman" panose="02020603050405020304" pitchFamily="18" charset="0"/>
              </a:rPr>
              <a:t>UNIX</a:t>
            </a:r>
            <a:r>
              <a:rPr lang="zh-CN" altLang="en-US" sz="2100">
                <a:solidFill>
                  <a:srgbClr val="FF0000"/>
                </a:solidFill>
                <a:latin typeface="Times New Roman" panose="02020603050405020304" pitchFamily="18" charset="0"/>
              </a:rPr>
              <a:t>操作系统的。</a:t>
            </a:r>
            <a:r>
              <a:rPr lang="zh-CN" altLang="en-US" sz="2100">
                <a:latin typeface="Times New Roman" panose="02020603050405020304" pitchFamily="18" charset="0"/>
              </a:rPr>
              <a:t>以后，</a:t>
            </a:r>
            <a:r>
              <a:rPr lang="en-US" altLang="zh-CN" sz="2100">
                <a:latin typeface="Times New Roman" panose="02020603050405020304" pitchFamily="18" charset="0"/>
              </a:rPr>
              <a:t>C</a:t>
            </a:r>
            <a:r>
              <a:rPr lang="zh-CN" altLang="en-US" sz="2100">
                <a:latin typeface="Times New Roman" panose="02020603050405020304" pitchFamily="18" charset="0"/>
              </a:rPr>
              <a:t>语言经过多次改进，吸收了其它语言的优点逐步成为实用性很强的语言，并开始流行。</a:t>
            </a:r>
            <a:endParaRPr lang="en-US" altLang="zh-CN" sz="2100">
              <a:latin typeface="Times New Roman" panose="02020603050405020304" pitchFamily="18" charset="0"/>
            </a:endParaRPr>
          </a:p>
        </p:txBody>
      </p:sp>
      <p:pic>
        <p:nvPicPr>
          <p:cNvPr id="1536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3381375"/>
            <a:ext cx="17018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5086350"/>
            <a:ext cx="3048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566738"/>
            <a:ext cx="13398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A2680AF6-0DD0-45F8-9893-AB3C9BFB65D1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18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1143000" y="1028700"/>
            <a:ext cx="66960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语言的主要特点：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、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语言是一种结构化的程序设计语言，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语言本身简洁、使用灵活方便</a:t>
            </a:r>
            <a:r>
              <a:rPr lang="zh-CN" altLang="en-US" sz="2400">
                <a:latin typeface="Times New Roman" panose="02020603050405020304" pitchFamily="18" charset="0"/>
              </a:rPr>
              <a:t>。既适用于设计和编写大的系统程序，又适用于编写小的控制程序，也适用科学计算。</a:t>
            </a:r>
          </a:p>
        </p:txBody>
      </p:sp>
      <p:sp>
        <p:nvSpPr>
          <p:cNvPr id="610307" name="Text Box 3"/>
          <p:cNvSpPr txBox="1">
            <a:spLocks noChangeArrowheads="1"/>
          </p:cNvSpPr>
          <p:nvPr/>
        </p:nvSpPr>
        <p:spPr bwMode="auto">
          <a:xfrm>
            <a:off x="1143000" y="3371850"/>
            <a:ext cx="68580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、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它既有高级语言的特点，又具有汇编语言的特点。</a:t>
            </a:r>
            <a:r>
              <a:rPr lang="zh-CN" altLang="en-US" sz="2400">
                <a:latin typeface="Times New Roman" panose="02020603050405020304" pitchFamily="18" charset="0"/>
              </a:rPr>
              <a:t>运算符丰富，除了提供对数据的算术逻辑运算外，还提供了二进制的位运算，提供了灵活的数据结构。用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语言编写的程序表述灵活方便，功能强大。用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语言开发的程序，其结构性好，目标程序质量高，程序执行效率高。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0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0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6BFB0F6D-5AF5-4DF4-944C-3BD5E1EC4CA2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19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248258" name="Text Box 1026"/>
          <p:cNvSpPr txBox="1">
            <a:spLocks noChangeArrowheads="1"/>
          </p:cNvSpPr>
          <p:nvPr/>
        </p:nvSpPr>
        <p:spPr bwMode="auto">
          <a:xfrm>
            <a:off x="1143000" y="1143000"/>
            <a:ext cx="6858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、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程序的可移植性好</a:t>
            </a:r>
            <a:r>
              <a:rPr lang="zh-CN" altLang="en-US" sz="2400">
                <a:latin typeface="Times New Roman" panose="02020603050405020304" pitchFamily="18" charset="0"/>
              </a:rPr>
              <a:t>。用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语言在某一种型号的计算机上开发的程序，基本上可以不作修改，而直接移植到其它型号和不同档次的计算机上运行。</a:t>
            </a:r>
          </a:p>
        </p:txBody>
      </p:sp>
      <p:sp>
        <p:nvSpPr>
          <p:cNvPr id="1248259" name="Text Box 1027"/>
          <p:cNvSpPr txBox="1">
            <a:spLocks noChangeArrowheads="1"/>
          </p:cNvSpPr>
          <p:nvPr/>
        </p:nvSpPr>
        <p:spPr bwMode="auto">
          <a:xfrm>
            <a:off x="1143000" y="2514600"/>
            <a:ext cx="68580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</a:rPr>
              <a:t>、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程序的语法结构不够严密，程序设计的自由度大</a:t>
            </a:r>
            <a:r>
              <a:rPr lang="zh-CN" altLang="en-US" sz="2400">
                <a:latin typeface="Times New Roman" panose="02020603050405020304" pitchFamily="18" charset="0"/>
              </a:rPr>
              <a:t>。精通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语言的程序设计者，可以设计出高质量的非常通用的程序。但对于初学者来说，要能比较熟练运用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语言来编写程序，并不是一件容易的事情。与其它高级语言相比而言，调试程序比较困难。往往是编好程序输入计算机后，编译时容易通过，而在执行时还会出错。但只要对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语言的语法规则真正领会，编写程序及调试程序还是比较容易掌握的。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4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8258" grpId="0"/>
      <p:bldP spid="12482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charset="0"/>
                <a:ea typeface="宋体" charset="0"/>
              </a:rPr>
              <a:t>课程简介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62950" cy="446405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课程名称：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程序设计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总学时：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24(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讲授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 + 16 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课程实验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 + X(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课外练习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特点：课时少，内容多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学习内容：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1-10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章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进度：基本上是一章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一次课</a:t>
            </a:r>
          </a:p>
        </p:txBody>
      </p:sp>
    </p:spTree>
    <p:extLst>
      <p:ext uri="{BB962C8B-B14F-4D97-AF65-F5344CB8AC3E}">
        <p14:creationId xmlns:p14="http://schemas.microsoft.com/office/powerpoint/2010/main" val="2522154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2157A9A7-AF33-4A6D-9BD0-02D183CC55D9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20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371600" y="1543050"/>
            <a:ext cx="634365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700">
                <a:latin typeface="Times New Roman" panose="02020603050405020304" pitchFamily="18" charset="0"/>
              </a:rPr>
              <a:t>随着软件规模的增大，</a:t>
            </a:r>
            <a:r>
              <a:rPr lang="en-US" altLang="zh-CN" sz="2700">
                <a:latin typeface="Times New Roman" panose="02020603050405020304" pitchFamily="18" charset="0"/>
              </a:rPr>
              <a:t>C</a:t>
            </a:r>
            <a:r>
              <a:rPr lang="zh-CN" altLang="en-US" sz="2700">
                <a:latin typeface="Times New Roman" panose="02020603050405020304" pitchFamily="18" charset="0"/>
              </a:rPr>
              <a:t>语言存在的一些不足也开始暴露出来。如：</a:t>
            </a:r>
            <a:r>
              <a:rPr lang="en-US" altLang="zh-CN" sz="27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700">
                <a:solidFill>
                  <a:srgbClr val="FF0000"/>
                </a:solidFill>
                <a:latin typeface="Times New Roman" panose="02020603050405020304" pitchFamily="18" charset="0"/>
              </a:rPr>
              <a:t>语言对数据类型检查的机制比较弱；缺少支持代码重用的结构；随着软件工程规模的扩大，难以适应开发大型的程序等等。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24FBCE5C-B4DA-4631-B9B4-0F7EC7AEAC27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21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26988" y="1028700"/>
            <a:ext cx="6646862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为了克服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语言本身存在的缺点，并保持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语言简洁、高效，与汇编语言接近的特点，</a:t>
            </a:r>
            <a:r>
              <a:rPr lang="en-US" altLang="zh-CN" sz="2400">
                <a:latin typeface="Times New Roman" panose="02020603050405020304" pitchFamily="18" charset="0"/>
              </a:rPr>
              <a:t>1980</a:t>
            </a:r>
            <a:r>
              <a:rPr lang="zh-CN" altLang="en-US" sz="2400">
                <a:latin typeface="Times New Roman" panose="02020603050405020304" pitchFamily="18" charset="0"/>
              </a:rPr>
              <a:t>年，贝尔实验室的</a:t>
            </a:r>
            <a:r>
              <a:rPr lang="en-US" altLang="zh-CN" sz="2400">
                <a:latin typeface="Times New Roman" panose="02020603050405020304" pitchFamily="18" charset="0"/>
              </a:rPr>
              <a:t>Bjarne Stroustrup</a:t>
            </a:r>
            <a:r>
              <a:rPr lang="zh-CN" altLang="en-US" sz="2400">
                <a:latin typeface="Times New Roman" panose="02020603050405020304" pitchFamily="18" charset="0"/>
              </a:rPr>
              <a:t>博士及其同事对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语言进行了改进和扩充，把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类</a:t>
            </a:r>
            <a:r>
              <a:rPr lang="zh-CN" altLang="en-US" sz="2400">
                <a:latin typeface="Times New Roman" panose="02020603050405020304" pitchFamily="18" charset="0"/>
              </a:rPr>
              <a:t>的概念引入到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中。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1983</a:t>
            </a:r>
            <a:r>
              <a:rPr lang="zh-CN" altLang="en-US" sz="2400">
                <a:latin typeface="Times New Roman" panose="02020603050405020304" pitchFamily="18" charset="0"/>
              </a:rPr>
              <a:t>年由</a:t>
            </a:r>
            <a:r>
              <a:rPr lang="en-US" altLang="zh-CN" sz="2400">
                <a:latin typeface="Times New Roman" panose="02020603050405020304" pitchFamily="18" charset="0"/>
              </a:rPr>
              <a:t>Rick Maseitti</a:t>
            </a:r>
            <a:r>
              <a:rPr lang="zh-CN" altLang="en-US" sz="2400">
                <a:latin typeface="Times New Roman" panose="02020603050405020304" pitchFamily="18" charset="0"/>
              </a:rPr>
              <a:t>提议正式命名为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 Plus Plus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>
                <a:latin typeface="Times New Roman" panose="02020603050405020304" pitchFamily="18" charset="0"/>
              </a:rPr>
              <a:t>。</a:t>
            </a:r>
            <a:endParaRPr lang="en-US" altLang="zh-CN" sz="24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后来，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又把运算符的重载、引用、虚函数等功能加入到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中，使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的功能日趋完善。</a:t>
            </a:r>
          </a:p>
        </p:txBody>
      </p:sp>
      <p:pic>
        <p:nvPicPr>
          <p:cNvPr id="1946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1411288"/>
            <a:ext cx="2201862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846263"/>
            <a:ext cx="88455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早期程序设计语言的历史 </a:t>
            </a:r>
          </a:p>
        </p:txBody>
      </p:sp>
      <p:pic>
        <p:nvPicPr>
          <p:cNvPr id="2048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5764213"/>
            <a:ext cx="159702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5784850"/>
            <a:ext cx="73025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785813"/>
            <a:ext cx="1654175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5764213"/>
            <a:ext cx="665163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图片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783263"/>
            <a:ext cx="85248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图片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717925"/>
            <a:ext cx="76041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C++</a:t>
            </a:r>
            <a:r>
              <a:rPr lang="zh-CN" altLang="en-US" smtClean="0"/>
              <a:t>的产生和标准化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39738" y="1671638"/>
            <a:ext cx="8264525" cy="494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smtClean="0"/>
              <a:t>C++</a:t>
            </a:r>
            <a:r>
              <a:rPr lang="zh-CN" altLang="en-US" sz="2000" smtClean="0"/>
              <a:t>是从</a:t>
            </a:r>
            <a:r>
              <a:rPr lang="en-US" altLang="zh-CN" sz="2000" smtClean="0"/>
              <a:t>C</a:t>
            </a:r>
            <a:r>
              <a:rPr lang="zh-CN" altLang="en-US" sz="2000" smtClean="0"/>
              <a:t>语言发展演变而来的，是一个更好的</a:t>
            </a:r>
            <a:r>
              <a:rPr lang="en-US" altLang="zh-CN" sz="2000" smtClean="0"/>
              <a:t>C</a:t>
            </a:r>
            <a:r>
              <a:rPr lang="zh-CN" altLang="en-US" sz="2000" smtClean="0"/>
              <a:t>。</a:t>
            </a:r>
            <a:endParaRPr lang="en-US" altLang="zh-CN" sz="2000" smtClean="0"/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2000" smtClean="0"/>
              <a:t>引入了类的机制，最初的</a:t>
            </a:r>
            <a:r>
              <a:rPr lang="en-US" altLang="zh-CN" sz="2000" smtClean="0"/>
              <a:t>C++</a:t>
            </a:r>
            <a:r>
              <a:rPr lang="zh-CN" altLang="en-US" sz="2000" smtClean="0"/>
              <a:t>被称为“带类的</a:t>
            </a:r>
            <a:r>
              <a:rPr lang="en-US" altLang="zh-CN" sz="2000" smtClean="0"/>
              <a:t>C”</a:t>
            </a:r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smtClean="0"/>
              <a:t>1983</a:t>
            </a:r>
            <a:r>
              <a:rPr lang="zh-CN" altLang="en-US" sz="2000" b="1" smtClean="0"/>
              <a:t>年正式取名为</a:t>
            </a:r>
            <a:r>
              <a:rPr lang="en-US" altLang="zh-CN" sz="2000" b="1" smtClean="0"/>
              <a:t>C++</a:t>
            </a:r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smtClean="0"/>
              <a:t>1989</a:t>
            </a:r>
            <a:r>
              <a:rPr lang="zh-CN" altLang="en-US" sz="2000" smtClean="0"/>
              <a:t>年开始</a:t>
            </a:r>
            <a:r>
              <a:rPr lang="en-US" altLang="zh-CN" sz="2000" smtClean="0"/>
              <a:t>C++</a:t>
            </a:r>
            <a:r>
              <a:rPr lang="zh-CN" altLang="en-US" sz="2000" smtClean="0"/>
              <a:t>语言的标准化工作</a:t>
            </a:r>
            <a:r>
              <a:rPr lang="en-US" altLang="zh-CN" sz="2000" smtClean="0"/>
              <a:t>, C++2.0</a:t>
            </a:r>
            <a:r>
              <a:rPr lang="zh-CN" altLang="en-US" sz="2000" smtClean="0"/>
              <a:t>版发布 </a:t>
            </a:r>
            <a:endParaRPr lang="en-US" altLang="zh-CN" sz="2000" smtClean="0"/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smtClean="0"/>
              <a:t>1994</a:t>
            </a:r>
            <a:r>
              <a:rPr lang="zh-CN" altLang="en-US" sz="2000" smtClean="0"/>
              <a:t>年制定了</a:t>
            </a:r>
            <a:r>
              <a:rPr lang="en-US" altLang="zh-CN" sz="2000" smtClean="0"/>
              <a:t>ANSI C++</a:t>
            </a:r>
            <a:r>
              <a:rPr lang="zh-CN" altLang="en-US" sz="2000" smtClean="0"/>
              <a:t>标准</a:t>
            </a:r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smtClean="0">
                <a:solidFill>
                  <a:srgbClr val="0000CC"/>
                </a:solidFill>
              </a:rPr>
              <a:t>1998</a:t>
            </a:r>
            <a:r>
              <a:rPr lang="zh-CN" altLang="en-US" sz="2000" b="1" smtClean="0"/>
              <a:t>年</a:t>
            </a:r>
            <a:r>
              <a:rPr lang="en-US" altLang="zh-CN" sz="2000" b="1" smtClean="0"/>
              <a:t>11</a:t>
            </a:r>
            <a:r>
              <a:rPr lang="zh-CN" altLang="en-US" sz="2000" b="1" smtClean="0"/>
              <a:t>月被国际标准化组织（</a:t>
            </a:r>
            <a:r>
              <a:rPr lang="en-US" altLang="zh-CN" sz="2000" b="1" smtClean="0"/>
              <a:t>ISO</a:t>
            </a:r>
            <a:r>
              <a:rPr lang="zh-CN" altLang="en-US" sz="2000" b="1" smtClean="0"/>
              <a:t>）批准为国际标准，</a:t>
            </a:r>
            <a:r>
              <a:rPr lang="en-US" altLang="zh-CN" sz="2000" b="1" smtClean="0"/>
              <a:t>ANSI</a:t>
            </a:r>
            <a:r>
              <a:rPr lang="zh-CN" altLang="en-US" sz="2000" b="1" smtClean="0"/>
              <a:t>和</a:t>
            </a:r>
            <a:r>
              <a:rPr lang="en-US" altLang="zh-CN" sz="2000" b="1" smtClean="0"/>
              <a:t>ISO</a:t>
            </a:r>
            <a:r>
              <a:rPr lang="zh-CN" altLang="en-US" sz="2000" b="1" smtClean="0"/>
              <a:t>联合发布 “</a:t>
            </a:r>
            <a:r>
              <a:rPr lang="en-US" altLang="zh-CN" sz="2000" b="1" smtClean="0">
                <a:solidFill>
                  <a:srgbClr val="0000CC"/>
                </a:solidFill>
              </a:rPr>
              <a:t>C++98</a:t>
            </a:r>
            <a:r>
              <a:rPr lang="en-US" altLang="zh-CN" sz="2000" b="1" smtClean="0"/>
              <a:t>” </a:t>
            </a:r>
            <a:r>
              <a:rPr lang="zh-CN" altLang="en-US" sz="2000" b="1" smtClean="0"/>
              <a:t>标准，加入</a:t>
            </a:r>
            <a:r>
              <a:rPr lang="en-US" altLang="zh-CN" sz="2000" b="1" smtClean="0"/>
              <a:t>STL (Standard Template Library) – </a:t>
            </a:r>
            <a:r>
              <a:rPr lang="zh-CN" altLang="en-US" sz="2000" b="1" smtClean="0"/>
              <a:t>泛型设计 </a:t>
            </a:r>
            <a:endParaRPr lang="en-US" altLang="zh-CN" sz="2000" b="1" smtClean="0"/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smtClean="0"/>
              <a:t>2003</a:t>
            </a:r>
            <a:r>
              <a:rPr lang="zh-CN" altLang="en-US" sz="2000" smtClean="0"/>
              <a:t>年</a:t>
            </a:r>
            <a:r>
              <a:rPr lang="en-US" altLang="zh-CN" sz="2000" smtClean="0"/>
              <a:t>, ISO</a:t>
            </a:r>
            <a:r>
              <a:rPr lang="zh-CN" altLang="en-US" sz="2000" smtClean="0"/>
              <a:t>的</a:t>
            </a:r>
            <a:r>
              <a:rPr lang="en-US" altLang="zh-CN" sz="2000" smtClean="0"/>
              <a:t>C++</a:t>
            </a:r>
            <a:r>
              <a:rPr lang="zh-CN" altLang="en-US" sz="2000" smtClean="0"/>
              <a:t>标准委员会发布 </a:t>
            </a:r>
            <a:r>
              <a:rPr lang="en-US" altLang="zh-CN" sz="2000" smtClean="0">
                <a:solidFill>
                  <a:srgbClr val="0000CC"/>
                </a:solidFill>
              </a:rPr>
              <a:t>C++03</a:t>
            </a:r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smtClean="0"/>
              <a:t>2011</a:t>
            </a:r>
            <a:r>
              <a:rPr lang="zh-CN" altLang="en-US" sz="2000" b="1" smtClean="0"/>
              <a:t>年</a:t>
            </a:r>
            <a:r>
              <a:rPr lang="en-US" altLang="zh-CN" sz="2000" b="1" smtClean="0"/>
              <a:t>9</a:t>
            </a:r>
            <a:r>
              <a:rPr lang="zh-CN" altLang="en-US" sz="2000" b="1" smtClean="0"/>
              <a:t>月</a:t>
            </a:r>
            <a:r>
              <a:rPr lang="en-US" altLang="zh-CN" sz="2000" b="1" smtClean="0"/>
              <a:t>, ISO</a:t>
            </a:r>
            <a:r>
              <a:rPr lang="zh-CN" altLang="en-US" sz="2000" b="1" smtClean="0"/>
              <a:t>标准委员会通过了新的</a:t>
            </a:r>
            <a:r>
              <a:rPr lang="en-US" altLang="zh-CN" sz="2000" b="1" smtClean="0">
                <a:solidFill>
                  <a:srgbClr val="0000CC"/>
                </a:solidFill>
              </a:rPr>
              <a:t>C++11</a:t>
            </a:r>
          </a:p>
          <a:p>
            <a:pPr eaLnBrk="1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smtClean="0">
                <a:solidFill>
                  <a:srgbClr val="0000CC"/>
                </a:solidFill>
              </a:rPr>
              <a:t>C++14</a:t>
            </a:r>
            <a:r>
              <a:rPr lang="zh-CN" altLang="en-US" sz="2000" smtClean="0">
                <a:solidFill>
                  <a:srgbClr val="0000CC"/>
                </a:solidFill>
              </a:rPr>
              <a:t>，</a:t>
            </a:r>
            <a:r>
              <a:rPr lang="en-US" altLang="zh-CN" sz="2000" smtClean="0">
                <a:solidFill>
                  <a:srgbClr val="0000CC"/>
                </a:solidFill>
              </a:rPr>
              <a:t>C++17</a:t>
            </a:r>
            <a:r>
              <a:rPr lang="zh-CN" altLang="en-US" sz="2000" smtClean="0">
                <a:solidFill>
                  <a:srgbClr val="0000CC"/>
                </a:solidFill>
              </a:rPr>
              <a:t>，</a:t>
            </a:r>
            <a:r>
              <a:rPr lang="en-US" altLang="zh-CN" sz="2000" smtClean="0">
                <a:solidFill>
                  <a:srgbClr val="0000CC"/>
                </a:solidFill>
              </a:rPr>
              <a:t>C++20 </a:t>
            </a:r>
            <a:r>
              <a:rPr lang="en-US" altLang="zh-CN" sz="2000" smtClean="0"/>
              <a:t>……</a:t>
            </a: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1879F50E-EBAC-436C-908F-AE34D65CF256}" type="slidenum">
              <a:rPr lang="en-US" altLang="zh-CN" sz="135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23</a:t>
            </a:fld>
            <a:endParaRPr lang="en-US" altLang="zh-CN" sz="135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0" name="标题 4"/>
          <p:cNvSpPr txBox="1"/>
          <p:nvPr/>
        </p:nvSpPr>
        <p:spPr>
          <a:xfrm>
            <a:off x="1143000" y="857250"/>
            <a:ext cx="4071938" cy="37465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zh-CN" altLang="en-US" sz="21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https://isocpp.org/files/img/wg21-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20663"/>
            <a:ext cx="87249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C++</a:t>
            </a:r>
            <a:r>
              <a:rPr lang="zh-CN" altLang="en-US" smtClean="0"/>
              <a:t>的特点</a:t>
            </a:r>
          </a:p>
        </p:txBody>
      </p:sp>
      <p:sp>
        <p:nvSpPr>
          <p:cNvPr id="2457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450"/>
              </a:spcBef>
            </a:pPr>
            <a:r>
              <a:rPr lang="zh-CN" altLang="en-US" smtClean="0"/>
              <a:t>兼容</a:t>
            </a:r>
            <a:r>
              <a:rPr lang="en-US" altLang="zh-CN" smtClean="0"/>
              <a:t>C</a:t>
            </a:r>
          </a:p>
          <a:p>
            <a:pPr lvl="1" eaLnBrk="1" hangingPunct="1">
              <a:lnSpc>
                <a:spcPct val="150000"/>
              </a:lnSpc>
              <a:spcBef>
                <a:spcPts val="450"/>
              </a:spcBef>
            </a:pPr>
            <a:r>
              <a:rPr lang="zh-CN" altLang="en-US" smtClean="0"/>
              <a:t>保持了</a:t>
            </a:r>
            <a:r>
              <a:rPr lang="en-US" altLang="zh-CN" smtClean="0"/>
              <a:t>C</a:t>
            </a:r>
            <a:r>
              <a:rPr lang="zh-CN" altLang="en-US" smtClean="0"/>
              <a:t>的简洁、高效和接近汇编语言等特点</a:t>
            </a:r>
          </a:p>
          <a:p>
            <a:pPr lvl="1" eaLnBrk="1" hangingPunct="1">
              <a:lnSpc>
                <a:spcPct val="150000"/>
              </a:lnSpc>
              <a:spcBef>
                <a:spcPts val="450"/>
              </a:spcBef>
            </a:pPr>
            <a:r>
              <a:rPr lang="zh-CN" altLang="en-US" smtClean="0"/>
              <a:t>对</a:t>
            </a:r>
            <a:r>
              <a:rPr lang="en-US" altLang="zh-CN" smtClean="0"/>
              <a:t>C</a:t>
            </a:r>
            <a:r>
              <a:rPr lang="zh-CN" altLang="en-US" smtClean="0"/>
              <a:t>的类型系统进行了改革和扩充</a:t>
            </a:r>
          </a:p>
          <a:p>
            <a:pPr lvl="1" eaLnBrk="1" hangingPunct="1">
              <a:lnSpc>
                <a:spcPct val="150000"/>
              </a:lnSpc>
              <a:spcBef>
                <a:spcPts val="450"/>
              </a:spcBef>
            </a:pPr>
            <a:r>
              <a:rPr lang="en-US" altLang="zh-CN" smtClean="0"/>
              <a:t>C++</a:t>
            </a:r>
            <a:r>
              <a:rPr lang="zh-CN" altLang="en-US" smtClean="0"/>
              <a:t>也支持面向过程的程序设计，不是一个纯正的面向对象的语言</a:t>
            </a:r>
          </a:p>
          <a:p>
            <a:pPr eaLnBrk="1" hangingPunct="1">
              <a:lnSpc>
                <a:spcPct val="150000"/>
              </a:lnSpc>
              <a:spcBef>
                <a:spcPts val="450"/>
              </a:spcBef>
            </a:pPr>
            <a:r>
              <a:rPr lang="zh-CN" altLang="en-US" smtClean="0"/>
              <a:t>支持面向对象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ts val="450"/>
              </a:spcBef>
            </a:pPr>
            <a:r>
              <a:rPr lang="zh-CN" altLang="en-US" smtClean="0"/>
              <a:t>支持泛型程序设计方法。</a:t>
            </a: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01E3BCA1-BE36-4114-81FD-FFC70A342070}" type="slidenum">
              <a:rPr lang="en-US" altLang="zh-CN" sz="135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25</a:t>
            </a:fld>
            <a:endParaRPr lang="en-US" altLang="zh-CN" sz="135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程序的开发过程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编辑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将源程序输入到计算机中，生成后缀为</a:t>
            </a:r>
            <a:r>
              <a:rPr lang="en-US" altLang="zh-CN" dirty="0" err="1" smtClean="0">
                <a:latin typeface="宋体" panose="02010600030101010101" pitchFamily="2" charset="-122"/>
              </a:rPr>
              <a:t>cpp</a:t>
            </a:r>
            <a:r>
              <a:rPr lang="zh-CN" altLang="en-US" dirty="0" smtClean="0">
                <a:latin typeface="宋体" panose="02010600030101010101" pitchFamily="2" charset="-122"/>
              </a:rPr>
              <a:t>的磁盘文件。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编译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将程序的源代码转换为机器语言代码。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连接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将多个源程序文件以及库中的某些文件连在一起，生成一个后缀为</a:t>
            </a:r>
            <a:r>
              <a:rPr lang="en-US" altLang="zh-CN" dirty="0" smtClean="0">
                <a:latin typeface="宋体" panose="02010600030101010101" pitchFamily="2" charset="-122"/>
              </a:rPr>
              <a:t>exe</a:t>
            </a:r>
            <a:r>
              <a:rPr lang="zh-CN" altLang="en-US" dirty="0" smtClean="0">
                <a:latin typeface="宋体" panose="02010600030101010101" pitchFamily="2" charset="-122"/>
              </a:rPr>
              <a:t>的可执行文件。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dirty="0" smtClean="0">
                <a:latin typeface="宋体" panose="02010600030101010101" pitchFamily="2" charset="-122"/>
              </a:rPr>
              <a:t>运行调试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4C5E834A-983C-4C42-846D-C07AF3321CA1}" type="slidenum">
              <a:rPr lang="en-US" altLang="zh-CN" sz="135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26</a:t>
            </a:fld>
            <a:endParaRPr lang="en-US" altLang="zh-CN" sz="1350">
              <a:solidFill>
                <a:srgbClr val="FFFFFF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1417DF93-1182-4B68-A232-2CF3EA218B54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27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217738" y="464502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latin typeface="Times New Roman" panose="02020603050405020304" pitchFamily="18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008063" y="322263"/>
            <a:ext cx="37925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latin typeface="Times New Roman" panose="02020603050405020304" pitchFamily="18" charset="0"/>
              </a:rPr>
              <a:t>高级语言编译过程</a:t>
            </a:r>
          </a:p>
        </p:txBody>
      </p:sp>
      <p:sp>
        <p:nvSpPr>
          <p:cNvPr id="614405" name="Text Box 5"/>
          <p:cNvSpPr txBox="1">
            <a:spLocks noChangeArrowheads="1"/>
          </p:cNvSpPr>
          <p:nvPr/>
        </p:nvSpPr>
        <p:spPr bwMode="auto">
          <a:xfrm>
            <a:off x="1314450" y="2914650"/>
            <a:ext cx="14859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00" rIns="135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源程序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（文本文件）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*</a:t>
            </a:r>
            <a:r>
              <a:rPr lang="en-US" altLang="zh-CN" sz="1800">
                <a:latin typeface="Times New Roman" panose="02020603050405020304" pitchFamily="18" charset="0"/>
              </a:rPr>
              <a:t>.CPP</a:t>
            </a:r>
          </a:p>
        </p:txBody>
      </p:sp>
      <p:sp>
        <p:nvSpPr>
          <p:cNvPr id="614406" name="Text Box 6"/>
          <p:cNvSpPr txBox="1">
            <a:spLocks noChangeArrowheads="1"/>
          </p:cNvSpPr>
          <p:nvPr/>
        </p:nvSpPr>
        <p:spPr bwMode="auto">
          <a:xfrm>
            <a:off x="3546475" y="2914650"/>
            <a:ext cx="165417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目标文件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（二进制文件）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*</a:t>
            </a:r>
            <a:r>
              <a:rPr lang="en-US" altLang="zh-CN" sz="1800">
                <a:latin typeface="Times New Roman" panose="02020603050405020304" pitchFamily="18" charset="0"/>
              </a:rPr>
              <a:t>.OBJ</a:t>
            </a:r>
          </a:p>
        </p:txBody>
      </p:sp>
      <p:sp>
        <p:nvSpPr>
          <p:cNvPr id="614407" name="Text Box 7"/>
          <p:cNvSpPr txBox="1">
            <a:spLocks noChangeArrowheads="1"/>
          </p:cNvSpPr>
          <p:nvPr/>
        </p:nvSpPr>
        <p:spPr bwMode="auto">
          <a:xfrm>
            <a:off x="6000750" y="2857500"/>
            <a:ext cx="16573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可执行文件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（二进制文件）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*</a:t>
            </a:r>
            <a:r>
              <a:rPr lang="en-US" altLang="zh-CN" sz="1800">
                <a:latin typeface="Times New Roman" panose="02020603050405020304" pitchFamily="18" charset="0"/>
              </a:rPr>
              <a:t>.EXE</a:t>
            </a:r>
          </a:p>
        </p:txBody>
      </p:sp>
      <p:sp>
        <p:nvSpPr>
          <p:cNvPr id="614408" name="Text Box 8"/>
          <p:cNvSpPr txBox="1">
            <a:spLocks noChangeArrowheads="1"/>
          </p:cNvSpPr>
          <p:nvPr/>
        </p:nvSpPr>
        <p:spPr bwMode="auto">
          <a:xfrm>
            <a:off x="4800600" y="1714500"/>
            <a:ext cx="1428750" cy="784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500" rIns="135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库文件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（各种函数）</a:t>
            </a:r>
          </a:p>
        </p:txBody>
      </p:sp>
      <p:sp>
        <p:nvSpPr>
          <p:cNvPr id="614409" name="Text Box 9"/>
          <p:cNvSpPr txBox="1">
            <a:spLocks noChangeArrowheads="1"/>
          </p:cNvSpPr>
          <p:nvPr/>
        </p:nvSpPr>
        <p:spPr bwMode="auto">
          <a:xfrm>
            <a:off x="1143000" y="4972050"/>
            <a:ext cx="68580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latin typeface="Times New Roman" panose="02020603050405020304" pitchFamily="18" charset="0"/>
              </a:rPr>
              <a:t>在</a:t>
            </a:r>
            <a:r>
              <a:rPr lang="en-US" altLang="zh-CN" sz="2100">
                <a:latin typeface="Times New Roman" panose="02020603050405020304" pitchFamily="18" charset="0"/>
              </a:rPr>
              <a:t>Visual C++</a:t>
            </a:r>
            <a:r>
              <a:rPr lang="zh-CN" altLang="en-US" sz="2100">
                <a:latin typeface="Times New Roman" panose="02020603050405020304" pitchFamily="18" charset="0"/>
              </a:rPr>
              <a:t>等</a:t>
            </a:r>
            <a:r>
              <a:rPr lang="en-US" altLang="zh-CN" sz="2100">
                <a:latin typeface="Times New Roman" panose="02020603050405020304" pitchFamily="18" charset="0"/>
              </a:rPr>
              <a:t>IDE(</a:t>
            </a:r>
            <a:r>
              <a:rPr lang="zh-CN" altLang="en-US" sz="2100">
                <a:latin typeface="Times New Roman" panose="02020603050405020304" pitchFamily="18" charset="0"/>
              </a:rPr>
              <a:t>集成开发环境</a:t>
            </a:r>
            <a:r>
              <a:rPr lang="en-US" altLang="zh-CN" sz="2100">
                <a:latin typeface="Times New Roman" panose="02020603050405020304" pitchFamily="18" charset="0"/>
              </a:rPr>
              <a:t>)</a:t>
            </a:r>
            <a:r>
              <a:rPr lang="zh-CN" altLang="en-US" sz="2100">
                <a:latin typeface="Times New Roman" panose="02020603050405020304" pitchFamily="18" charset="0"/>
              </a:rPr>
              <a:t>中，可直接从源程序编译、连接、运行程序，但依然要生成*</a:t>
            </a:r>
            <a:r>
              <a:rPr lang="en-US" altLang="zh-CN" sz="2100">
                <a:latin typeface="Times New Roman" panose="02020603050405020304" pitchFamily="18" charset="0"/>
              </a:rPr>
              <a:t>.OBJ</a:t>
            </a:r>
            <a:r>
              <a:rPr lang="zh-CN" altLang="en-US" sz="2100">
                <a:latin typeface="Times New Roman" panose="02020603050405020304" pitchFamily="18" charset="0"/>
              </a:rPr>
              <a:t>及*</a:t>
            </a:r>
            <a:r>
              <a:rPr lang="en-US" altLang="zh-CN" sz="2100">
                <a:latin typeface="Times New Roman" panose="02020603050405020304" pitchFamily="18" charset="0"/>
              </a:rPr>
              <a:t>.EXE</a:t>
            </a:r>
            <a:r>
              <a:rPr lang="zh-CN" altLang="en-US" sz="2100">
                <a:latin typeface="Times New Roman" panose="02020603050405020304" pitchFamily="18" charset="0"/>
              </a:rPr>
              <a:t>文件。</a:t>
            </a:r>
          </a:p>
        </p:txBody>
      </p:sp>
      <p:sp>
        <p:nvSpPr>
          <p:cNvPr id="614422" name="Text Box 22"/>
          <p:cNvSpPr txBox="1">
            <a:spLocks noChangeArrowheads="1"/>
          </p:cNvSpPr>
          <p:nvPr/>
        </p:nvSpPr>
        <p:spPr bwMode="auto">
          <a:xfrm>
            <a:off x="2800350" y="3829050"/>
            <a:ext cx="9144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Compile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编译</a:t>
            </a:r>
            <a:endParaRPr lang="en-US" altLang="zh-CN" sz="1800">
              <a:latin typeface="Times New Roman" panose="02020603050405020304" pitchFamily="18" charset="0"/>
            </a:endParaRPr>
          </a:p>
        </p:txBody>
      </p:sp>
      <p:sp>
        <p:nvSpPr>
          <p:cNvPr id="614423" name="Text Box 23"/>
          <p:cNvSpPr txBox="1">
            <a:spLocks noChangeArrowheads="1"/>
          </p:cNvSpPr>
          <p:nvPr/>
        </p:nvSpPr>
        <p:spPr bwMode="auto">
          <a:xfrm>
            <a:off x="5429250" y="3829050"/>
            <a:ext cx="6858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Link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1800">
                <a:latin typeface="Times New Roman" panose="02020603050405020304" pitchFamily="18" charset="0"/>
              </a:rPr>
              <a:t>链接</a:t>
            </a:r>
            <a:endParaRPr lang="en-US" altLang="zh-CN" sz="1800">
              <a:latin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800350" y="3424238"/>
            <a:ext cx="746125" cy="107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254625" y="3413125"/>
            <a:ext cx="746125" cy="107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5551488" y="2576513"/>
            <a:ext cx="144462" cy="773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6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6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5" grpId="0" animBg="1"/>
      <p:bldP spid="614406" grpId="0" animBg="1"/>
      <p:bldP spid="614407" grpId="0" animBg="1"/>
      <p:bldP spid="614408" grpId="0" animBg="1"/>
      <p:bldP spid="614409" grpId="0"/>
      <p:bldP spid="614422" grpId="0"/>
      <p:bldP spid="614423" grpId="0"/>
      <p:bldP spid="2" grpId="0" animBg="1"/>
      <p:bldP spid="20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0"/>
            <a:ext cx="4200525" cy="663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49275" y="1936750"/>
            <a:ext cx="2635250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1. </a:t>
            </a:r>
            <a:r>
              <a:rPr lang="zh-CN" altLang="zh-CN" kern="100" dirty="0">
                <a:latin typeface="Times New Roman" panose="02020603050405020304" pitchFamily="18" charset="0"/>
              </a:rPr>
              <a:t>用</a:t>
            </a:r>
            <a:r>
              <a:rPr lang="en-US" altLang="zh-CN" kern="100" dirty="0">
                <a:latin typeface="Times New Roman" panose="02020603050405020304" pitchFamily="18" charset="0"/>
              </a:rPr>
              <a:t>C++</a:t>
            </a:r>
            <a:r>
              <a:rPr lang="zh-CN" altLang="zh-CN" kern="100" dirty="0">
                <a:latin typeface="Times New Roman" panose="02020603050405020304" pitchFamily="18" charset="0"/>
              </a:rPr>
              <a:t>语言编写程序</a:t>
            </a:r>
          </a:p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2. </a:t>
            </a:r>
            <a:r>
              <a:rPr lang="zh-CN" altLang="zh-CN" kern="100" dirty="0">
                <a:latin typeface="Times New Roman" panose="02020603050405020304" pitchFamily="18" charset="0"/>
              </a:rPr>
              <a:t>对源程序进行编译</a:t>
            </a:r>
          </a:p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3. </a:t>
            </a:r>
            <a:r>
              <a:rPr lang="zh-CN" altLang="zh-CN" kern="100" dirty="0">
                <a:latin typeface="Times New Roman" panose="02020603050405020304" pitchFamily="18" charset="0"/>
              </a:rPr>
              <a:t>将目标文件连接</a:t>
            </a:r>
          </a:p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4. </a:t>
            </a:r>
            <a:r>
              <a:rPr lang="zh-CN" altLang="zh-CN" kern="100" dirty="0">
                <a:latin typeface="Times New Roman" panose="02020603050405020304" pitchFamily="18" charset="0"/>
              </a:rPr>
              <a:t>运行程序</a:t>
            </a:r>
            <a:r>
              <a:rPr lang="en-US" altLang="zh-CN" kern="100" dirty="0">
                <a:latin typeface="Times New Roman" panose="02020603050405020304" pitchFamily="18" charset="0"/>
              </a:rPr>
              <a:t> </a:t>
            </a:r>
            <a:endParaRPr lang="zh-CN" altLang="zh-CN" kern="100" dirty="0"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5. </a:t>
            </a:r>
            <a:r>
              <a:rPr lang="zh-CN" altLang="zh-CN" kern="100" dirty="0">
                <a:latin typeface="Times New Roman" panose="02020603050405020304" pitchFamily="18" charset="0"/>
              </a:rPr>
              <a:t>分析运行结果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549275" y="1423988"/>
            <a:ext cx="244475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100" dirty="0">
                <a:latin typeface="Times New Roman" panose="02020603050405020304" pitchFamily="18" charset="0"/>
              </a:rPr>
              <a:t>C++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程序的编写和实现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FE556E43-1374-40C0-9EC6-9D501341ABC9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29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571500" y="509588"/>
            <a:ext cx="451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一个简单的</a:t>
            </a:r>
            <a:r>
              <a:rPr lang="en-US" altLang="zh-CN" sz="2400">
                <a:latin typeface="Arial" panose="020B0604020202020204" pitchFamily="34" charset="0"/>
              </a:rPr>
              <a:t>C++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程序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1657350" y="1371600"/>
            <a:ext cx="588645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#include &lt;</a:t>
            </a:r>
            <a:r>
              <a:rPr lang="en-US" altLang="zh-CN" sz="2400" dirty="0" err="1">
                <a:latin typeface="Times New Roman" panose="02020603050405020304" pitchFamily="18" charset="0"/>
              </a:rPr>
              <a:t>iostream</a:t>
            </a:r>
            <a:r>
              <a:rPr lang="en-US" altLang="zh-CN" sz="2400" dirty="0"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latin typeface="Times New Roman" panose="02020603050405020304" pitchFamily="18" charset="0"/>
              </a:rPr>
              <a:t>std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</a:rPr>
              <a:t>  main()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{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</a:rPr>
              <a:t>&lt;&lt;“Hello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dirty="0"/>
              <a:t>Welcome to </a:t>
            </a:r>
            <a:r>
              <a:rPr lang="en-US" altLang="zh-CN" dirty="0" err="1"/>
              <a:t>c++</a:t>
            </a:r>
            <a:r>
              <a:rPr lang="en-US" altLang="zh-CN" dirty="0"/>
              <a:t>!</a:t>
            </a:r>
            <a:r>
              <a:rPr lang="en-US" altLang="zh-CN" sz="2400" dirty="0">
                <a:latin typeface="Times New Roman" panose="02020603050405020304" pitchFamily="18" charset="0"/>
              </a:rPr>
              <a:t>”;  //</a:t>
            </a:r>
            <a:r>
              <a:rPr lang="zh-CN" altLang="en-US" sz="2400" dirty="0">
                <a:latin typeface="Times New Roman" panose="02020603050405020304" pitchFamily="18" charset="0"/>
              </a:rPr>
              <a:t>输出字符串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return 0;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615428" name="AutoShape 4"/>
          <p:cNvSpPr>
            <a:spLocks noChangeArrowheads="1"/>
          </p:cNvSpPr>
          <p:nvPr/>
        </p:nvSpPr>
        <p:spPr bwMode="auto">
          <a:xfrm>
            <a:off x="228600" y="2830513"/>
            <a:ext cx="1200150" cy="457200"/>
          </a:xfrm>
          <a:prstGeom prst="wedgeRectCallout">
            <a:avLst>
              <a:gd name="adj1" fmla="val 103718"/>
              <a:gd name="adj2" fmla="val -255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主函数</a:t>
            </a:r>
          </a:p>
        </p:txBody>
      </p:sp>
      <p:sp>
        <p:nvSpPr>
          <p:cNvPr id="615429" name="AutoShape 5"/>
          <p:cNvSpPr>
            <a:spLocks noChangeArrowheads="1"/>
          </p:cNvSpPr>
          <p:nvPr/>
        </p:nvSpPr>
        <p:spPr bwMode="auto">
          <a:xfrm>
            <a:off x="228600" y="3367088"/>
            <a:ext cx="971550" cy="742950"/>
          </a:xfrm>
          <a:prstGeom prst="wedgeRectCallout">
            <a:avLst>
              <a:gd name="adj1" fmla="val 112634"/>
              <a:gd name="adj2" fmla="val -4831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函数体开始</a:t>
            </a:r>
          </a:p>
        </p:txBody>
      </p:sp>
      <p:sp>
        <p:nvSpPr>
          <p:cNvPr id="615430" name="AutoShape 6"/>
          <p:cNvSpPr>
            <a:spLocks noChangeArrowheads="1"/>
          </p:cNvSpPr>
          <p:nvPr/>
        </p:nvSpPr>
        <p:spPr bwMode="auto">
          <a:xfrm>
            <a:off x="285750" y="4371975"/>
            <a:ext cx="1085850" cy="742950"/>
          </a:xfrm>
          <a:prstGeom prst="wedgeRectCallout">
            <a:avLst>
              <a:gd name="adj1" fmla="val 83292"/>
              <a:gd name="adj2" fmla="val -1313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函数体结束</a:t>
            </a:r>
          </a:p>
        </p:txBody>
      </p:sp>
      <p:sp>
        <p:nvSpPr>
          <p:cNvPr id="615431" name="AutoShape 7"/>
          <p:cNvSpPr>
            <a:spLocks noChangeArrowheads="1"/>
          </p:cNvSpPr>
          <p:nvPr/>
        </p:nvSpPr>
        <p:spPr bwMode="auto">
          <a:xfrm>
            <a:off x="3314700" y="3829050"/>
            <a:ext cx="2514600" cy="742950"/>
          </a:xfrm>
          <a:prstGeom prst="wedgeRectCallout">
            <a:avLst>
              <a:gd name="adj1" fmla="val -9755"/>
              <a:gd name="adj2" fmla="val -9118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输出流，在屏幕上打印引号内的字符串</a:t>
            </a:r>
          </a:p>
        </p:txBody>
      </p:sp>
      <p:sp>
        <p:nvSpPr>
          <p:cNvPr id="615432" name="AutoShape 8"/>
          <p:cNvSpPr>
            <a:spLocks noChangeArrowheads="1"/>
          </p:cNvSpPr>
          <p:nvPr/>
        </p:nvSpPr>
        <p:spPr bwMode="auto">
          <a:xfrm>
            <a:off x="4400550" y="2228850"/>
            <a:ext cx="2000250" cy="742950"/>
          </a:xfrm>
          <a:prstGeom prst="wedgeRectCallout">
            <a:avLst>
              <a:gd name="adj1" fmla="val 5773"/>
              <a:gd name="adj2" fmla="val 8862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分号，一条语句的结束符</a:t>
            </a:r>
          </a:p>
        </p:txBody>
      </p:sp>
      <p:sp>
        <p:nvSpPr>
          <p:cNvPr id="615434" name="Text Box 10"/>
          <p:cNvSpPr txBox="1">
            <a:spLocks noChangeArrowheads="1"/>
          </p:cNvSpPr>
          <p:nvPr/>
        </p:nvSpPr>
        <p:spPr bwMode="auto">
          <a:xfrm>
            <a:off x="1371600" y="5180013"/>
            <a:ext cx="668655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编译执行后，在控制台屏幕上打印出 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Hello</a:t>
            </a:r>
            <a:r>
              <a:rPr lang="zh-CN" altLang="en-US" sz="2400">
                <a:latin typeface="Times New Roman" panose="02020603050405020304" pitchFamily="18" charset="0"/>
              </a:rPr>
              <a:t>，</a:t>
            </a:r>
            <a:r>
              <a:rPr lang="en-US" altLang="zh-CN" sz="2400"/>
              <a:t>Welcome to c++!</a:t>
            </a:r>
            <a:endParaRPr lang="en-US" altLang="zh-CN" sz="24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435" name="AutoShape 11"/>
          <p:cNvSpPr>
            <a:spLocks noChangeArrowheads="1"/>
          </p:cNvSpPr>
          <p:nvPr/>
        </p:nvSpPr>
        <p:spPr bwMode="auto">
          <a:xfrm>
            <a:off x="4914900" y="1428750"/>
            <a:ext cx="1314450" cy="400050"/>
          </a:xfrm>
          <a:prstGeom prst="wedgeRectCallout">
            <a:avLst>
              <a:gd name="adj1" fmla="val -81250"/>
              <a:gd name="adj2" fmla="val 803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包含文件</a:t>
            </a:r>
          </a:p>
        </p:txBody>
      </p:sp>
      <p:sp>
        <p:nvSpPr>
          <p:cNvPr id="615436" name="AutoShape 12"/>
          <p:cNvSpPr>
            <a:spLocks noChangeArrowheads="1"/>
          </p:cNvSpPr>
          <p:nvPr/>
        </p:nvSpPr>
        <p:spPr bwMode="auto">
          <a:xfrm>
            <a:off x="6286500" y="4000500"/>
            <a:ext cx="1543050" cy="457200"/>
          </a:xfrm>
          <a:prstGeom prst="wedgeRectCallout">
            <a:avLst>
              <a:gd name="adj1" fmla="val -49153"/>
              <a:gd name="adj2" fmla="val -144792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13500" tIns="8100" rIns="13500" bIns="81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100">
                <a:solidFill>
                  <a:srgbClr val="FFFF00"/>
                </a:solidFill>
                <a:latin typeface="Times New Roman" panose="02020603050405020304" pitchFamily="18" charset="0"/>
              </a:rPr>
              <a:t>注释或说明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1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61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61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61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61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5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5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28" grpId="0" animBg="1"/>
      <p:bldP spid="615429" grpId="0" animBg="1"/>
      <p:bldP spid="615430" grpId="0" animBg="1"/>
      <p:bldP spid="615431" grpId="0" animBg="1"/>
      <p:bldP spid="615432" grpId="0" animBg="1"/>
      <p:bldP spid="615434" grpId="0"/>
      <p:bldP spid="615435" grpId="0" animBg="1"/>
      <p:bldP spid="6154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>
            <a:extLst>
              <a:ext uri="{FF2B5EF4-FFF2-40B4-BE49-F238E27FC236}">
                <a16:creationId xmlns="" xmlns:a16="http://schemas.microsoft.com/office/drawing/2014/main" id="{0D860DDB-084B-406F-A3A3-B03941EA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4"/>
          <a:stretch>
            <a:fillRect/>
          </a:stretch>
        </p:blipFill>
        <p:spPr bwMode="auto">
          <a:xfrm>
            <a:off x="3622642" y="1557834"/>
            <a:ext cx="460057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25FC2D7-5619-468A-8689-6221DC09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</a:t>
            </a:r>
            <a:r>
              <a:rPr lang="en-US" altLang="zh-CN" dirty="0" err="1"/>
              <a:t>c++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06726E7-F44D-42D9-9F04-8B4124C6393C}"/>
              </a:ext>
            </a:extLst>
          </p:cNvPr>
          <p:cNvSpPr txBox="1"/>
          <p:nvPr/>
        </p:nvSpPr>
        <p:spPr>
          <a:xfrm>
            <a:off x="436728" y="1938915"/>
            <a:ext cx="2550698" cy="4297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产业界需要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后续课程需要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数据结构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操作系统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计算机网络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密码学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计算机图像处理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计算机图形学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并行计算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9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"/>
          <p:cNvSpPr>
            <a:spLocks noChangeArrowheads="1"/>
          </p:cNvSpPr>
          <p:nvPr/>
        </p:nvSpPr>
        <p:spPr bwMode="auto">
          <a:xfrm>
            <a:off x="555625" y="542925"/>
            <a:ext cx="2528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80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字符集和词法记号</a:t>
            </a:r>
            <a:endParaRPr lang="zh-CN" altLang="en-US" sz="1800"/>
          </a:p>
        </p:txBody>
      </p:sp>
      <p:sp>
        <p:nvSpPr>
          <p:cNvPr id="3" name="矩形 2"/>
          <p:cNvSpPr/>
          <p:nvPr/>
        </p:nvSpPr>
        <p:spPr>
          <a:xfrm>
            <a:off x="798513" y="1050925"/>
            <a:ext cx="8078787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</a:t>
            </a:r>
            <a:endParaRPr lang="zh-CN" altLang="en-US" b="1" dirty="0">
              <a:solidFill>
                <a:srgbClr val="3C3C3C"/>
              </a:solidFill>
              <a:latin typeface="Open Sans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大小写的英文字母：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z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数字字符：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特殊字符：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E2D29"/>
                </a:solidFill>
              </a:rPr>
              <a:t>                </a:t>
            </a:r>
            <a:r>
              <a:rPr lang="en-US" altLang="zh-CN" sz="1600" dirty="0">
                <a:solidFill>
                  <a:srgbClr val="2E2D29"/>
                </a:solidFill>
              </a:rPr>
              <a:t>!              #              %             ^              &amp;             *              _              +              =              -               ~              &lt;              &gt;              /              \                ‘               “              ;               .               ,               :               ?              (               )               [               ]               {               }   |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8513" y="3546475"/>
            <a:ext cx="7821612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词法记号</a:t>
            </a:r>
            <a:endParaRPr lang="zh-CN" altLang="en-US" b="1" dirty="0">
              <a:solidFill>
                <a:srgbClr val="3C3C3C"/>
              </a:solidFill>
              <a:latin typeface="Open Sans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预定义的单词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标识符：程序员声明的单词，它命名程序正文中的一些实体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文字：在程序中直接使用符号表示的数据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分隔符</a:t>
            </a:r>
            <a:r>
              <a:rPr lang="zh-CN" altLang="en-US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 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()   {}   ,    :    ;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用于分隔各个词法记号或程序正文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运算符（操作符）：</a:t>
            </a:r>
            <a:r>
              <a:rPr lang="zh-CN" altLang="en-US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  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用于实现各种运算的符号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  <a:p>
            <a:pPr marL="533400" indent="-266700">
              <a:defRPr/>
            </a:pPr>
            <a:r>
              <a:rPr lang="en-US" altLang="zh-CN" dirty="0">
                <a:solidFill>
                  <a:srgbClr val="2E2D29"/>
                </a:solidFill>
                <a:latin typeface="Wingdings" panose="05000000000000000000" pitchFamily="2" charset="2"/>
              </a:rPr>
              <a:t>l</a:t>
            </a:r>
            <a:r>
              <a:rPr lang="zh-CN" altLang="en-US" sz="800" dirty="0">
                <a:solidFill>
                  <a:srgbClr val="2E2D29"/>
                </a:solidFill>
                <a:latin typeface="Times New Roman" panose="02020603050405020304" pitchFamily="18" charset="0"/>
              </a:rPr>
              <a:t>  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空白符：空格、制表符（</a:t>
            </a:r>
            <a:r>
              <a:rPr lang="en-US" altLang="zh-CN" dirty="0">
                <a:solidFill>
                  <a:srgbClr val="2E2D29"/>
                </a:solidFill>
                <a:latin typeface="Source Sans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solidFill>
                  <a:srgbClr val="2E2D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键产生的字符）、垂直制表符、换行符、回车符和注释的总称</a:t>
            </a:r>
            <a:endParaRPr lang="zh-CN" altLang="en-US" dirty="0">
              <a:solidFill>
                <a:srgbClr val="3C3C3C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C++</a:t>
            </a:r>
            <a:r>
              <a:rPr lang="zh-CN" altLang="en-US" smtClean="0"/>
              <a:t>编译环境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Visual Studio 2010</a:t>
            </a:r>
            <a:r>
              <a:rPr lang="zh-CN" altLang="en-US" dirty="0" smtClean="0"/>
              <a:t>支持了部分</a:t>
            </a:r>
            <a:r>
              <a:rPr lang="en-US" altLang="zh-CN" dirty="0" smtClean="0"/>
              <a:t>C++11</a:t>
            </a:r>
            <a:r>
              <a:rPr lang="zh-CN" altLang="en-US" dirty="0" smtClean="0"/>
              <a:t>标准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 </a:t>
            </a:r>
            <a:r>
              <a:rPr lang="en-US" altLang="zh-CN" dirty="0" smtClean="0"/>
              <a:t>Visual Studio 2013 </a:t>
            </a:r>
            <a:r>
              <a:rPr lang="zh-CN" altLang="en-US" dirty="0" smtClean="0"/>
              <a:t>实现了 </a:t>
            </a:r>
            <a:r>
              <a:rPr lang="en-US" altLang="zh-CN" dirty="0" smtClean="0"/>
              <a:t>C++11 </a:t>
            </a:r>
            <a:r>
              <a:rPr lang="zh-CN" altLang="en-US" dirty="0" smtClean="0"/>
              <a:t>语言规范中的大多数函数</a:t>
            </a:r>
            <a:endParaRPr lang="en-US" altLang="zh-CN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zh-CN" dirty="0" smtClean="0"/>
          </a:p>
        </p:txBody>
      </p:sp>
      <p:sp>
        <p:nvSpPr>
          <p:cNvPr id="30724" name="矩形 1"/>
          <p:cNvSpPr>
            <a:spLocks noChangeArrowheads="1"/>
          </p:cNvSpPr>
          <p:nvPr/>
        </p:nvSpPr>
        <p:spPr bwMode="auto">
          <a:xfrm>
            <a:off x="330200" y="4370388"/>
            <a:ext cx="8483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在 </a:t>
            </a:r>
            <a:r>
              <a:rPr lang="en-US" altLang="zh-CN" sz="2400" b="1"/>
              <a:t>Visual Studio </a:t>
            </a:r>
            <a:r>
              <a:rPr lang="zh-CN" altLang="en-US" sz="2400" b="1"/>
              <a:t>中安装 </a:t>
            </a:r>
            <a:r>
              <a:rPr lang="en-US" altLang="zh-CN" sz="2400" b="1"/>
              <a:t>c + + </a:t>
            </a:r>
            <a:r>
              <a:rPr lang="zh-CN" altLang="en-US" sz="2400" b="1"/>
              <a:t>支持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/>
              <a:t>https://docs.microsoft.com/zh-cn/cpp/build/vscpp-step-0-installation?view=vs-2017</a:t>
            </a:r>
          </a:p>
        </p:txBody>
      </p:sp>
      <p:sp>
        <p:nvSpPr>
          <p:cNvPr id="30725" name="矩形 1"/>
          <p:cNvSpPr>
            <a:spLocks noChangeArrowheads="1"/>
          </p:cNvSpPr>
          <p:nvPr/>
        </p:nvSpPr>
        <p:spPr bwMode="auto">
          <a:xfrm>
            <a:off x="330200" y="3589338"/>
            <a:ext cx="8483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u="sng">
                <a:solidFill>
                  <a:srgbClr val="303236"/>
                </a:solidFill>
                <a:latin typeface="Open Sans"/>
                <a:hlinkClick r:id="rId2"/>
              </a:rPr>
              <a:t>https://visualstudio.microsoft.com/downloads/</a:t>
            </a:r>
            <a:r>
              <a:rPr lang="en-US" altLang="zh-CN">
                <a:solidFill>
                  <a:srgbClr val="333333"/>
                </a:solidFill>
                <a:latin typeface="Open Sans"/>
              </a:rPr>
              <a:t> 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DC6947D8-F35A-406C-9193-8CCE467DE98C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32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1251330" name="Text Box 2"/>
          <p:cNvSpPr txBox="1">
            <a:spLocks noChangeArrowheads="1"/>
          </p:cNvSpPr>
          <p:nvPr/>
        </p:nvSpPr>
        <p:spPr bwMode="auto">
          <a:xfrm>
            <a:off x="1257300" y="1028700"/>
            <a:ext cx="6743700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500" tIns="8100" rIns="13500" bIns="81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编译过程：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）启动</a:t>
            </a:r>
            <a:r>
              <a:rPr lang="en-US" altLang="zh-CN" sz="2400">
                <a:latin typeface="Times New Roman" panose="02020603050405020304" pitchFamily="18" charset="0"/>
              </a:rPr>
              <a:t>Visual C++,</a:t>
            </a:r>
            <a:r>
              <a:rPr lang="zh-CN" altLang="en-US" sz="2400">
                <a:latin typeface="Times New Roman" panose="02020603050405020304" pitchFamily="18" charset="0"/>
              </a:rPr>
              <a:t>选择“文件”菜单中的“新建”命令，选择“文件”标签中的“</a:t>
            </a:r>
            <a:r>
              <a:rPr lang="en-US" altLang="zh-CN" sz="2400">
                <a:latin typeface="Times New Roman" panose="02020603050405020304" pitchFamily="18" charset="0"/>
              </a:rPr>
              <a:t>C++ Source File”</a:t>
            </a:r>
            <a:r>
              <a:rPr lang="zh-CN" altLang="en-US" sz="2400">
                <a:latin typeface="Times New Roman" panose="02020603050405020304" pitchFamily="18" charset="0"/>
              </a:rPr>
              <a:t>选项。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）选择源程序存放的目录和输入源程序名，单击“确定”。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）在编辑器中编写源程序。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</a:rPr>
              <a:t>）单击</a:t>
            </a:r>
            <a:r>
              <a:rPr lang="en-US" altLang="zh-CN" sz="2400">
                <a:latin typeface="Times New Roman" panose="02020603050405020304" pitchFamily="18" charset="0"/>
              </a:rPr>
              <a:t>F7</a:t>
            </a:r>
            <a:r>
              <a:rPr lang="zh-CN" altLang="en-US" sz="2400">
                <a:latin typeface="Times New Roman" panose="02020603050405020304" pitchFamily="18" charset="0"/>
              </a:rPr>
              <a:t>或“编译”中的“重建全部”编译源程序，若编译通过，单击“执行”，在</a:t>
            </a:r>
            <a:r>
              <a:rPr lang="en-US" altLang="zh-CN" sz="2400">
                <a:latin typeface="Times New Roman" panose="02020603050405020304" pitchFamily="18" charset="0"/>
              </a:rPr>
              <a:t>DOS</a:t>
            </a:r>
            <a:r>
              <a:rPr lang="zh-CN" altLang="en-US" sz="2400">
                <a:latin typeface="Times New Roman" panose="02020603050405020304" pitchFamily="18" charset="0"/>
              </a:rPr>
              <a:t>屏上看结果，任按一键返回编辑器。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1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1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1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51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133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4EB4BF71-D6B9-459A-A33C-C16C5BCD6E8E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33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2771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8838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AutoShape 1027"/>
          <p:cNvSpPr>
            <a:spLocks noChangeArrowheads="1"/>
          </p:cNvSpPr>
          <p:nvPr/>
        </p:nvSpPr>
        <p:spPr bwMode="auto">
          <a:xfrm>
            <a:off x="5657850" y="2000250"/>
            <a:ext cx="1714500" cy="857250"/>
          </a:xfrm>
          <a:prstGeom prst="wedgeRoundRectCallout">
            <a:avLst>
              <a:gd name="adj1" fmla="val -43125"/>
              <a:gd name="adj2" fmla="val 67361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启动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VC++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编译系统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7614F2C0-65EC-42E7-82DB-61CB80971B61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34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74738"/>
            <a:ext cx="6858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314700" y="3143250"/>
            <a:ext cx="1714500" cy="857250"/>
          </a:xfrm>
          <a:prstGeom prst="wedgeRoundRectCallout">
            <a:avLst>
              <a:gd name="adj1" fmla="val -39236"/>
              <a:gd name="adj2" fmla="val 42917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VC++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编译系统界面</a:t>
            </a:r>
          </a:p>
        </p:txBody>
      </p:sp>
      <p:sp>
        <p:nvSpPr>
          <p:cNvPr id="1252357" name="AutoShape 5"/>
          <p:cNvSpPr>
            <a:spLocks noChangeArrowheads="1"/>
          </p:cNvSpPr>
          <p:nvPr/>
        </p:nvSpPr>
        <p:spPr bwMode="auto">
          <a:xfrm>
            <a:off x="1485900" y="2000250"/>
            <a:ext cx="2457450" cy="914400"/>
          </a:xfrm>
          <a:prstGeom prst="wedgeRoundRectCallout">
            <a:avLst>
              <a:gd name="adj1" fmla="val -49273"/>
              <a:gd name="adj2" fmla="val -97528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单击“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File”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菜单中“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New”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命令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AF4941CD-8623-4A71-9C33-AAF51762CD09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35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4819" name="Picture 2" descr="cc1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1938"/>
            <a:ext cx="6515100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4404" name="AutoShape 4"/>
          <p:cNvSpPr>
            <a:spLocks noChangeArrowheads="1"/>
          </p:cNvSpPr>
          <p:nvPr/>
        </p:nvSpPr>
        <p:spPr bwMode="auto">
          <a:xfrm>
            <a:off x="1314450" y="1028700"/>
            <a:ext cx="2914650" cy="457200"/>
          </a:xfrm>
          <a:prstGeom prst="wedgeRoundRectCallout">
            <a:avLst>
              <a:gd name="adj1" fmla="val -39009"/>
              <a:gd name="adj2" fmla="val 126042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选择“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Files”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选项卡</a:t>
            </a:r>
          </a:p>
        </p:txBody>
      </p:sp>
      <p:sp>
        <p:nvSpPr>
          <p:cNvPr id="1254405" name="AutoShape 5"/>
          <p:cNvSpPr>
            <a:spLocks noChangeArrowheads="1"/>
          </p:cNvSpPr>
          <p:nvPr/>
        </p:nvSpPr>
        <p:spPr bwMode="auto">
          <a:xfrm>
            <a:off x="2800350" y="2571750"/>
            <a:ext cx="1885950" cy="857250"/>
          </a:xfrm>
          <a:prstGeom prst="wedgeRoundRectCallout">
            <a:avLst>
              <a:gd name="adj1" fmla="val -70519"/>
              <a:gd name="adj2" fmla="val -17083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选择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源文件命令</a:t>
            </a:r>
          </a:p>
        </p:txBody>
      </p:sp>
      <p:sp>
        <p:nvSpPr>
          <p:cNvPr id="1254406" name="AutoShape 6"/>
          <p:cNvSpPr>
            <a:spLocks noChangeArrowheads="1"/>
          </p:cNvSpPr>
          <p:nvPr/>
        </p:nvSpPr>
        <p:spPr bwMode="auto">
          <a:xfrm>
            <a:off x="4857750" y="2343150"/>
            <a:ext cx="1828800" cy="457200"/>
          </a:xfrm>
          <a:prstGeom prst="wedgeRoundRectCallout">
            <a:avLst>
              <a:gd name="adj1" fmla="val 13736"/>
              <a:gd name="adj2" fmla="val 11588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输入文件名</a:t>
            </a:r>
          </a:p>
        </p:txBody>
      </p:sp>
      <p:sp>
        <p:nvSpPr>
          <p:cNvPr id="1254407" name="AutoShape 7"/>
          <p:cNvSpPr>
            <a:spLocks noChangeArrowheads="1"/>
          </p:cNvSpPr>
          <p:nvPr/>
        </p:nvSpPr>
        <p:spPr bwMode="auto">
          <a:xfrm>
            <a:off x="3943350" y="4057650"/>
            <a:ext cx="1657350" cy="914400"/>
          </a:xfrm>
          <a:prstGeom prst="wedgeRoundRectCallout">
            <a:avLst>
              <a:gd name="adj1" fmla="val 50935"/>
              <a:gd name="adj2" fmla="val -71616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输入文件存放位置</a:t>
            </a:r>
          </a:p>
        </p:txBody>
      </p:sp>
      <p:sp>
        <p:nvSpPr>
          <p:cNvPr id="1254408" name="AutoShape 8"/>
          <p:cNvSpPr>
            <a:spLocks noChangeArrowheads="1"/>
          </p:cNvSpPr>
          <p:nvPr/>
        </p:nvSpPr>
        <p:spPr bwMode="auto">
          <a:xfrm>
            <a:off x="6457950" y="4229100"/>
            <a:ext cx="1543050" cy="914400"/>
          </a:xfrm>
          <a:prstGeom prst="wedgeRoundRectCallout">
            <a:avLst>
              <a:gd name="adj1" fmla="val 23301"/>
              <a:gd name="adj2" fmla="val -89583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单击选择驱动器</a:t>
            </a:r>
          </a:p>
        </p:txBody>
      </p:sp>
      <p:pic>
        <p:nvPicPr>
          <p:cNvPr id="12544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7600"/>
            <a:ext cx="22860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4410" name="AutoShape 10"/>
          <p:cNvSpPr>
            <a:spLocks noChangeArrowheads="1"/>
          </p:cNvSpPr>
          <p:nvPr/>
        </p:nvSpPr>
        <p:spPr bwMode="auto">
          <a:xfrm>
            <a:off x="3886200" y="5086350"/>
            <a:ext cx="1543050" cy="914400"/>
          </a:xfrm>
          <a:prstGeom prst="wedgeRoundRectCallout">
            <a:avLst>
              <a:gd name="adj1" fmla="val -96218"/>
              <a:gd name="adj2" fmla="val -44532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选择驱动器或目录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5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5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5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4404" grpId="0" animBg="1"/>
      <p:bldP spid="1254405" grpId="0" animBg="1"/>
      <p:bldP spid="1254406" grpId="0" animBg="1"/>
      <p:bldP spid="1254407" grpId="0" animBg="1"/>
      <p:bldP spid="1254408" grpId="0" animBg="1"/>
      <p:bldP spid="12544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92F525B8-9596-41AB-9D52-7FDD2762F07B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36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0763"/>
            <a:ext cx="685800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5428" name="AutoShape 4"/>
          <p:cNvSpPr>
            <a:spLocks noChangeArrowheads="1"/>
          </p:cNvSpPr>
          <p:nvPr/>
        </p:nvSpPr>
        <p:spPr bwMode="auto">
          <a:xfrm>
            <a:off x="4343400" y="3314700"/>
            <a:ext cx="1885950" cy="857250"/>
          </a:xfrm>
          <a:prstGeom prst="wedgeRoundRectCallout">
            <a:avLst>
              <a:gd name="adj1" fmla="val -39773"/>
              <a:gd name="adj2" fmla="val -18611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源文件编辑界面</a:t>
            </a:r>
          </a:p>
        </p:txBody>
      </p:sp>
      <p:sp>
        <p:nvSpPr>
          <p:cNvPr id="1255429" name="AutoShape 5"/>
          <p:cNvSpPr>
            <a:spLocks noChangeArrowheads="1"/>
          </p:cNvSpPr>
          <p:nvPr/>
        </p:nvSpPr>
        <p:spPr bwMode="auto">
          <a:xfrm>
            <a:off x="2171700" y="3200400"/>
            <a:ext cx="1600200" cy="857250"/>
          </a:xfrm>
          <a:prstGeom prst="wedgeRoundRectCallout">
            <a:avLst>
              <a:gd name="adj1" fmla="val -34894"/>
              <a:gd name="adj2" fmla="val -90417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输入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C++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源代码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28" grpId="0" animBg="1"/>
      <p:bldP spid="12554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B8C78712-488F-498E-9251-3DDF22F2729E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37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3938"/>
            <a:ext cx="6858000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6452" name="AutoShape 4"/>
          <p:cNvSpPr>
            <a:spLocks noChangeArrowheads="1"/>
          </p:cNvSpPr>
          <p:nvPr/>
        </p:nvSpPr>
        <p:spPr bwMode="auto">
          <a:xfrm>
            <a:off x="3543300" y="2971800"/>
            <a:ext cx="1943100" cy="1257300"/>
          </a:xfrm>
          <a:prstGeom prst="wedgeRoundRectCallout">
            <a:avLst>
              <a:gd name="adj1" fmla="val -81435"/>
              <a:gd name="adj2" fmla="val -4526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可以将此源代码另起文件名存盘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5FB76867-BEFE-4BCC-8E6F-B2E4D4A3B0FA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38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20850"/>
            <a:ext cx="6858000" cy="342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7476" name="AutoShape 4"/>
          <p:cNvSpPr>
            <a:spLocks noChangeArrowheads="1"/>
          </p:cNvSpPr>
          <p:nvPr/>
        </p:nvSpPr>
        <p:spPr bwMode="auto">
          <a:xfrm>
            <a:off x="3086100" y="857250"/>
            <a:ext cx="3371850" cy="857250"/>
          </a:xfrm>
          <a:prstGeom prst="wedgeRoundRectCallout">
            <a:avLst>
              <a:gd name="adj1" fmla="val -24435"/>
              <a:gd name="adj2" fmla="val 11069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选择编译命令，将源文件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.cpp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生成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.obj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4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95F8F929-6009-42DB-B108-6766B91D9C0E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39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8915" name="Picture 2" descr="cc1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68580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8500" name="AutoShape 4"/>
          <p:cNvSpPr>
            <a:spLocks noChangeArrowheads="1"/>
          </p:cNvSpPr>
          <p:nvPr/>
        </p:nvSpPr>
        <p:spPr bwMode="auto">
          <a:xfrm>
            <a:off x="1485900" y="5143500"/>
            <a:ext cx="4629150" cy="857250"/>
          </a:xfrm>
          <a:prstGeom prst="wedgeRoundRectCallout">
            <a:avLst>
              <a:gd name="adj1" fmla="val -24255"/>
              <a:gd name="adj2" fmla="val -83750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如果编译出错，会出现提示信息，指出错误的位置及种类</a:t>
            </a:r>
          </a:p>
        </p:txBody>
      </p:sp>
      <p:sp>
        <p:nvSpPr>
          <p:cNvPr id="1258501" name="AutoShape 5"/>
          <p:cNvSpPr>
            <a:spLocks noChangeArrowheads="1"/>
          </p:cNvSpPr>
          <p:nvPr/>
        </p:nvSpPr>
        <p:spPr bwMode="auto">
          <a:xfrm>
            <a:off x="1943100" y="3314700"/>
            <a:ext cx="1943100" cy="457200"/>
          </a:xfrm>
          <a:prstGeom prst="wedgeRoundRectCallout">
            <a:avLst>
              <a:gd name="adj1" fmla="val -3370"/>
              <a:gd name="adj2" fmla="val 124218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错误所在行</a:t>
            </a:r>
          </a:p>
        </p:txBody>
      </p:sp>
      <p:sp>
        <p:nvSpPr>
          <p:cNvPr id="1258502" name="AutoShape 6"/>
          <p:cNvSpPr>
            <a:spLocks noChangeArrowheads="1"/>
          </p:cNvSpPr>
          <p:nvPr/>
        </p:nvSpPr>
        <p:spPr bwMode="auto">
          <a:xfrm>
            <a:off x="5486400" y="3371850"/>
            <a:ext cx="1828800" cy="457200"/>
          </a:xfrm>
          <a:prstGeom prst="wedgeRoundRectCallout">
            <a:avLst>
              <a:gd name="adj1" fmla="val -8398"/>
              <a:gd name="adj2" fmla="val 109898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错误的原因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8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8500" grpId="0" animBg="1"/>
      <p:bldP spid="1258501" grpId="0" animBg="1"/>
      <p:bldP spid="12585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课程内容</a:t>
            </a:r>
            <a:r>
              <a:rPr lang="en-US" altLang="zh-CN" smtClean="0"/>
              <a:t>-</a:t>
            </a:r>
            <a:r>
              <a:rPr lang="zh-CN" altLang="en-US" smtClean="0"/>
              <a:t>目标定位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1382394" y="1318735"/>
          <a:ext cx="6096000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CC4BC47C-7289-41E0-8005-B1E92E707675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40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9338"/>
            <a:ext cx="6858000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25" name="AutoShape 5"/>
          <p:cNvSpPr>
            <a:spLocks noChangeArrowheads="1"/>
          </p:cNvSpPr>
          <p:nvPr/>
        </p:nvSpPr>
        <p:spPr bwMode="auto">
          <a:xfrm>
            <a:off x="3829050" y="3429000"/>
            <a:ext cx="1600200" cy="857250"/>
          </a:xfrm>
          <a:prstGeom prst="wedgeRoundRectCallout">
            <a:avLst>
              <a:gd name="adj1" fmla="val -32963"/>
              <a:gd name="adj2" fmla="val 80556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双击错误所在行</a:t>
            </a:r>
          </a:p>
        </p:txBody>
      </p:sp>
      <p:sp>
        <p:nvSpPr>
          <p:cNvPr id="1259526" name="AutoShape 6"/>
          <p:cNvSpPr>
            <a:spLocks noChangeArrowheads="1"/>
          </p:cNvSpPr>
          <p:nvPr/>
        </p:nvSpPr>
        <p:spPr bwMode="auto">
          <a:xfrm>
            <a:off x="1428750" y="3143250"/>
            <a:ext cx="2171700" cy="457200"/>
          </a:xfrm>
          <a:prstGeom prst="wedgeRoundRectCallout">
            <a:avLst>
              <a:gd name="adj1" fmla="val -44681"/>
              <a:gd name="adj2" fmla="val -77866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光标移到该行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5" grpId="0" animBg="1"/>
      <p:bldP spid="12595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8165980F-FDFB-46F7-94D7-D2986978828B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41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409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3938"/>
            <a:ext cx="6858000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0548" name="AutoShape 4"/>
          <p:cNvSpPr>
            <a:spLocks noChangeArrowheads="1"/>
          </p:cNvSpPr>
          <p:nvPr/>
        </p:nvSpPr>
        <p:spPr bwMode="auto">
          <a:xfrm>
            <a:off x="6172200" y="2171700"/>
            <a:ext cx="1600200" cy="857250"/>
          </a:xfrm>
          <a:prstGeom prst="wedgeRoundRectCallout">
            <a:avLst>
              <a:gd name="adj1" fmla="val -69644"/>
              <a:gd name="adj2" fmla="val -8944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生成可执行文件</a:t>
            </a:r>
          </a:p>
        </p:txBody>
      </p:sp>
      <p:sp>
        <p:nvSpPr>
          <p:cNvPr id="1260549" name="AutoShape 5"/>
          <p:cNvSpPr>
            <a:spLocks noChangeArrowheads="1"/>
          </p:cNvSpPr>
          <p:nvPr/>
        </p:nvSpPr>
        <p:spPr bwMode="auto">
          <a:xfrm>
            <a:off x="1600200" y="3314700"/>
            <a:ext cx="1771650" cy="1257300"/>
          </a:xfrm>
          <a:prstGeom prst="wedgeRoundRectCallout">
            <a:avLst>
              <a:gd name="adj1" fmla="val 65458"/>
              <a:gd name="adj2" fmla="val -53977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通过后单击该命令运行程序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0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0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48" grpId="0" animBg="1"/>
      <p:bldP spid="12605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A80FE05F-6FE1-47B6-B94C-B41DB3C19EE1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42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4198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92200"/>
            <a:ext cx="6858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1572" name="AutoShape 4"/>
          <p:cNvSpPr>
            <a:spLocks noChangeArrowheads="1"/>
          </p:cNvSpPr>
          <p:nvPr/>
        </p:nvSpPr>
        <p:spPr bwMode="auto">
          <a:xfrm>
            <a:off x="1714500" y="3143250"/>
            <a:ext cx="2171700" cy="857250"/>
          </a:xfrm>
          <a:prstGeom prst="wedgeRoundRectCallout">
            <a:avLst>
              <a:gd name="adj1" fmla="val -24069"/>
              <a:gd name="adj2" fmla="val -128889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运行结果显示在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DOS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屏上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57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7225C387-D25B-416D-80D3-8B1B3B16D8D7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43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989013"/>
            <a:ext cx="65151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63" name="AutoShape 3"/>
          <p:cNvSpPr>
            <a:spLocks noChangeArrowheads="1"/>
          </p:cNvSpPr>
          <p:nvPr/>
        </p:nvSpPr>
        <p:spPr bwMode="auto">
          <a:xfrm>
            <a:off x="3143250" y="3314700"/>
            <a:ext cx="2571750" cy="514350"/>
          </a:xfrm>
          <a:prstGeom prst="wedgeRoundRectCallout">
            <a:avLst>
              <a:gd name="adj1" fmla="val -75972"/>
              <a:gd name="adj2" fmla="val 1319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源程序所在目录</a:t>
            </a:r>
          </a:p>
        </p:txBody>
      </p:sp>
      <p:sp>
        <p:nvSpPr>
          <p:cNvPr id="1372164" name="AutoShape 4"/>
          <p:cNvSpPr>
            <a:spLocks noChangeArrowheads="1"/>
          </p:cNvSpPr>
          <p:nvPr/>
        </p:nvSpPr>
        <p:spPr bwMode="auto">
          <a:xfrm>
            <a:off x="4800600" y="2400300"/>
            <a:ext cx="2171700" cy="857250"/>
          </a:xfrm>
          <a:prstGeom prst="wedgeRoundRectCallout">
            <a:avLst>
              <a:gd name="adj1" fmla="val -79440"/>
              <a:gd name="adj2" fmla="val -7319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未编译前，只有一个源程序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63" grpId="0" animBg="1"/>
      <p:bldP spid="13721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342BB384-0CB2-4B8F-9D85-C903ABE2214A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44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30288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3187" name="AutoShape 3"/>
          <p:cNvSpPr>
            <a:spLocks noChangeArrowheads="1"/>
          </p:cNvSpPr>
          <p:nvPr/>
        </p:nvSpPr>
        <p:spPr bwMode="auto">
          <a:xfrm>
            <a:off x="5143500" y="3371850"/>
            <a:ext cx="2571750" cy="857250"/>
          </a:xfrm>
          <a:prstGeom prst="wedgeRoundRectCallout">
            <a:avLst>
              <a:gd name="adj1" fmla="val -28889"/>
              <a:gd name="adj2" fmla="val -101389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编译运行后，出现众多附加文件</a:t>
            </a:r>
          </a:p>
        </p:txBody>
      </p:sp>
      <p:sp>
        <p:nvSpPr>
          <p:cNvPr id="1373188" name="AutoShape 4"/>
          <p:cNvSpPr>
            <a:spLocks noChangeArrowheads="1"/>
          </p:cNvSpPr>
          <p:nvPr/>
        </p:nvSpPr>
        <p:spPr bwMode="auto">
          <a:xfrm>
            <a:off x="3028950" y="4286250"/>
            <a:ext cx="2457450" cy="857250"/>
          </a:xfrm>
          <a:prstGeom prst="wedgeRoundRectCallout">
            <a:avLst>
              <a:gd name="adj1" fmla="val -59981"/>
              <a:gd name="adj2" fmla="val -104444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同时，产生一个子目录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Debug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87" grpId="0" animBg="1"/>
      <p:bldP spid="13731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A1974CC4-03A6-4D24-AE83-8C8F034B4D3D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45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pic>
        <p:nvPicPr>
          <p:cNvPr id="45059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30288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4211" name="AutoShape 1027"/>
          <p:cNvSpPr>
            <a:spLocks noChangeArrowheads="1"/>
          </p:cNvSpPr>
          <p:nvPr/>
        </p:nvSpPr>
        <p:spPr bwMode="auto">
          <a:xfrm>
            <a:off x="4057650" y="4114800"/>
            <a:ext cx="2628900" cy="857250"/>
          </a:xfrm>
          <a:prstGeom prst="wedgeRoundRectCallout">
            <a:avLst>
              <a:gd name="adj1" fmla="val -42528"/>
              <a:gd name="adj2" fmla="val -96111"/>
              <a:gd name="adj3" fmla="val 16667"/>
            </a:avLst>
          </a:prstGeom>
          <a:solidFill>
            <a:srgbClr val="FF0000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Debug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目录中，有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obj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EXE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2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260AAB79-A3E4-4024-AF53-7D7C215968EE}" type="slidenum">
              <a:rPr kumimoji="1" lang="en-US" altLang="zh-CN" sz="1050"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46</a:t>
            </a:fld>
            <a:endParaRPr kumimoji="1" lang="en-US" altLang="zh-CN" sz="1050">
              <a:latin typeface="Times New Roman" panose="02020603050405020304" pitchFamily="18" charset="0"/>
            </a:endParaRPr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738188" y="1639888"/>
            <a:ext cx="777716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#include  &lt;iostream&gt;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int  main()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{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  std:: cout &lt;&lt; </a:t>
            </a:r>
            <a:r>
              <a:rPr lang="en-US" altLang="zh-CN" sz="2000">
                <a:latin typeface="Courier New" panose="02070309020205020404" pitchFamily="49" charset="0"/>
              </a:rPr>
              <a:t>“</a:t>
            </a:r>
            <a:r>
              <a:rPr lang="en-US" altLang="zh-CN" sz="2000">
                <a:latin typeface="Times New Roman" panose="02020603050405020304" pitchFamily="18" charset="0"/>
              </a:rPr>
              <a:t>i=</a:t>
            </a:r>
            <a:r>
              <a:rPr lang="en-US" altLang="zh-CN" sz="2000">
                <a:latin typeface="Courier New" panose="02070309020205020404" pitchFamily="49" charset="0"/>
              </a:rPr>
              <a:t>”</a:t>
            </a:r>
            <a:r>
              <a:rPr lang="en-US" altLang="zh-CN" sz="2000">
                <a:latin typeface="Times New Roman" panose="02020603050405020304" pitchFamily="18" charset="0"/>
              </a:rPr>
              <a:t>;   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显示提示符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</a:t>
            </a:r>
            <a:r>
              <a:rPr lang="en-US" altLang="zh-CN" sz="2000">
                <a:latin typeface="Times New Roman" panose="02020603050405020304" pitchFamily="18" charset="0"/>
              </a:rPr>
              <a:t>int i;          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说明变量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      std:: cin  &gt;&gt;i;       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从键盘上输入变量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的值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</a:t>
            </a:r>
            <a:r>
              <a:rPr lang="en-US" altLang="zh-CN" sz="2000">
                <a:latin typeface="Times New Roman" panose="02020603050405020304" pitchFamily="18" charset="0"/>
              </a:rPr>
              <a:t>std:: cout &lt;&lt; “i</a:t>
            </a:r>
            <a:r>
              <a:rPr lang="zh-CN" altLang="en-US" sz="2000">
                <a:latin typeface="Times New Roman" panose="02020603050405020304" pitchFamily="18" charset="0"/>
              </a:rPr>
              <a:t>的值为：”</a:t>
            </a:r>
            <a:r>
              <a:rPr lang="en-US" altLang="zh-CN" sz="2000">
                <a:latin typeface="Times New Roman" panose="02020603050405020304" pitchFamily="18" charset="0"/>
              </a:rPr>
              <a:t>&lt;&lt;i&lt;&lt; std:: endl; 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// 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输出变量</a:t>
            </a: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>
                <a:solidFill>
                  <a:srgbClr val="0000CC"/>
                </a:solidFill>
                <a:latin typeface="Times New Roman" panose="02020603050405020304" pitchFamily="18" charset="0"/>
              </a:rPr>
              <a:t>的值</a:t>
            </a:r>
            <a:endParaRPr lang="en-US" altLang="zh-CN" sz="200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CC"/>
                </a:solidFill>
                <a:latin typeface="Times New Roman" panose="02020603050405020304" pitchFamily="18" charset="0"/>
              </a:rPr>
              <a:t>      return 0;</a:t>
            </a:r>
            <a:endParaRPr lang="zh-CN" altLang="en-US" sz="200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644525" y="690563"/>
            <a:ext cx="3744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3200" b="1">
                <a:latin typeface="Times New Roman" panose="02020603050405020304" pitchFamily="18" charset="0"/>
              </a:rPr>
              <a:t>有输入输出的例子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程序的版本</a:t>
            </a:r>
          </a:p>
        </p:txBody>
      </p:sp>
      <p:sp>
        <p:nvSpPr>
          <p:cNvPr id="4710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Debug</a:t>
            </a:r>
          </a:p>
          <a:p>
            <a:r>
              <a:rPr lang="en-US" altLang="zh-CN" smtClean="0"/>
              <a:t>Release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小型集成编译环境</a:t>
            </a:r>
          </a:p>
        </p:txBody>
      </p:sp>
      <p:sp>
        <p:nvSpPr>
          <p:cNvPr id="4813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Devcpp</a:t>
            </a:r>
          </a:p>
          <a:p>
            <a:pPr lvl="1"/>
            <a:r>
              <a:rPr lang="en-US" altLang="zh-CN" smtClean="0"/>
              <a:t>https://sourceforge.net/projects/orwelldevcpp/</a:t>
            </a:r>
            <a:endParaRPr lang="zh-CN" altLang="en-US" smtClean="0"/>
          </a:p>
        </p:txBody>
      </p:sp>
      <p:pic>
        <p:nvPicPr>
          <p:cNvPr id="4813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3327400"/>
            <a:ext cx="84804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Code::Blocks</a:t>
            </a:r>
            <a:br>
              <a:rPr lang="en-US" altLang="zh-CN" b="1" smtClean="0"/>
            </a:br>
            <a:r>
              <a:rPr lang="en-US" altLang="zh-CN" b="1" smtClean="0"/>
              <a:t>A free C, C++ and Fortran IDE</a:t>
            </a:r>
            <a:endParaRPr lang="zh-CN" altLang="en-US" smtClean="0"/>
          </a:p>
        </p:txBody>
      </p:sp>
      <p:sp>
        <p:nvSpPr>
          <p:cNvPr id="4915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https://sourceforge.net/projects/codeblocks/</a:t>
            </a:r>
            <a:endParaRPr lang="zh-CN" altLang="en-US" smtClean="0"/>
          </a:p>
        </p:txBody>
      </p:sp>
      <p:pic>
        <p:nvPicPr>
          <p:cNvPr id="4915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414713"/>
            <a:ext cx="81422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995420D-7FE5-437F-B64A-343304898E6A}"/>
              </a:ext>
            </a:extLst>
          </p:cNvPr>
          <p:cNvSpPr/>
          <p:nvPr/>
        </p:nvSpPr>
        <p:spPr>
          <a:xfrm>
            <a:off x="654423" y="1268760"/>
            <a:ext cx="53456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/>
              <a:t>程序设计教程：用</a:t>
            </a:r>
            <a:r>
              <a:rPr lang="en-US" altLang="zh-CN" sz="3200" dirty="0"/>
              <a:t>C++</a:t>
            </a:r>
            <a:r>
              <a:rPr lang="zh-CN" altLang="en-US" sz="3200" dirty="0"/>
              <a:t>语言编程（第</a:t>
            </a:r>
            <a:r>
              <a:rPr lang="en-US" altLang="zh-CN" sz="3200" dirty="0"/>
              <a:t>3</a:t>
            </a:r>
            <a:r>
              <a:rPr lang="zh-CN" altLang="en-US" sz="3200" dirty="0"/>
              <a:t>版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陈</a:t>
            </a:r>
            <a:r>
              <a:rPr lang="zh-CN" altLang="en-US" sz="3200" dirty="0"/>
              <a:t>家骏</a:t>
            </a:r>
            <a:r>
              <a:rPr lang="en-US" altLang="zh-CN" sz="3200" dirty="0"/>
              <a:t>,</a:t>
            </a:r>
            <a:r>
              <a:rPr lang="zh-CN" altLang="en-US" sz="3200" dirty="0" smtClean="0"/>
              <a:t>郑滔</a:t>
            </a:r>
            <a:endParaRPr lang="en-US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2015-06-15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机械</a:t>
            </a:r>
            <a:r>
              <a:rPr lang="zh-CN" altLang="en-US" sz="3200" dirty="0"/>
              <a:t>工业出版社</a:t>
            </a:r>
            <a:r>
              <a:rPr lang="zh-CN" altLang="en-US" sz="3200" dirty="0" smtClean="0"/>
              <a:t>，</a:t>
            </a:r>
            <a:endParaRPr lang="en-US" altLang="zh-CN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ISBN:978-7-111-50123-7</a:t>
            </a:r>
            <a:endParaRPr lang="en-US" altLang="zh-CN" sz="3200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A0868F1F-C46C-4439-B7DF-18DEA024164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参考教材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A8224B4-F9B1-4252-9B4F-5ADAEF60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81" y="387704"/>
            <a:ext cx="2739811" cy="39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2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QTCreator</a:t>
            </a:r>
          </a:p>
        </p:txBody>
      </p:sp>
      <p:pic>
        <p:nvPicPr>
          <p:cNvPr id="50179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432050"/>
            <a:ext cx="7620000" cy="3136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Jetbrains CLion</a:t>
            </a:r>
          </a:p>
        </p:txBody>
      </p:sp>
      <p:pic>
        <p:nvPicPr>
          <p:cNvPr id="51203" name="内容占位符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5388" y="2320925"/>
            <a:ext cx="6753225" cy="33782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Eclipse CDT</a:t>
            </a:r>
          </a:p>
        </p:txBody>
      </p:sp>
      <p:pic>
        <p:nvPicPr>
          <p:cNvPr id="52227" name="内容占位符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3575" y="1531938"/>
            <a:ext cx="4175125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Mac OS</a:t>
            </a:r>
          </a:p>
        </p:txBody>
      </p:sp>
      <p:pic>
        <p:nvPicPr>
          <p:cNvPr id="53251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25" y="1825625"/>
            <a:ext cx="4603750" cy="4351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GCC</a:t>
            </a:r>
          </a:p>
        </p:txBody>
      </p:sp>
      <p:sp>
        <p:nvSpPr>
          <p:cNvPr id="5427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GCC（GNU Compiler Collection，GNU编译器套件）是由GNU开发的编程语言译器。GNU编译器套件包括C、C++、 Objective-C、 Fortran、Java、Ada和Go语言前端，也包括了这些语言的库（如libstdc++，libgcj等。） </a:t>
            </a:r>
          </a:p>
          <a:p>
            <a:r>
              <a:rPr lang="zh-CN" altLang="en-US" smtClean="0"/>
              <a:t>GCC的初衷是为GNU操作系统专门编写的一款编译器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LLVM </a:t>
            </a:r>
          </a:p>
        </p:txBody>
      </p:sp>
      <p:sp>
        <p:nvSpPr>
          <p:cNvPr id="5529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smtClean="0"/>
              <a:t>LLVM是构架编译器(compiler)的框架系统，以C++编写而成，用于优化以任意程序语言编写的程序的编译时间(compile-time)、链接时间(link-time)、运行时间(run-time)以及空闲时间(idle-time)，对开发者保持开放，并兼容已有脚本。</a:t>
            </a:r>
          </a:p>
          <a:p>
            <a:r>
              <a:rPr lang="zh-CN" altLang="en-US" sz="2400" smtClean="0"/>
              <a:t>LLVM计划启动于2000年，最初由美国UIUC大学的Chris Lattner博士主持开展。2006年Chris Lattner加盟Apple Inc.并致力于LLVM在Apple开发体系中的应用。Apple也是LLVM计划的主要资助者。</a:t>
            </a:r>
          </a:p>
          <a:p>
            <a:r>
              <a:rPr lang="zh-CN" altLang="en-US" sz="2400" smtClean="0"/>
              <a:t>目前LLVM已经被苹果IOS开发工具、Xilinx Vivado、Facebook、Google等各大公司采用。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clang </a:t>
            </a:r>
          </a:p>
        </p:txBody>
      </p:sp>
      <p:sp>
        <p:nvSpPr>
          <p:cNvPr id="5632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smtClean="0"/>
              <a:t>Clang是一个C++编写、基于LLVM、发布于LLVM BSD许可证下的C/C++/Objective-C/Objective-C++编译器。</a:t>
            </a:r>
          </a:p>
          <a:p>
            <a:r>
              <a:rPr lang="zh-CN" altLang="en-US" sz="2400" smtClean="0"/>
              <a:t>它与GNU C语言规范几乎完全兼容（当然，也有部分不兼容的内容，包括编译命令选项也会有点差异），并在此基础上增加了额外的语法特性，比如C函数重载（通过__attribute__((overloadable))来修饰函数），其目标（之一）就是超越GCC</a:t>
            </a:r>
          </a:p>
          <a:p>
            <a:r>
              <a:rPr lang="zh-CN" altLang="en-US" sz="2400" smtClean="0"/>
              <a:t>2013年4月,Clang已经全面支持C++11标准，并开始实现C++1y特性（也就是C++14，这是C++的下一个小更新版本）。Clang将支持其普通lambda表达式、返回类型的简化处理以及更好的处理constexpr关键字 </a:t>
            </a:r>
          </a:p>
          <a:p>
            <a:endParaRPr lang="zh-CN" altLang="en-US" sz="240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CM</a:t>
            </a:r>
            <a:r>
              <a:rPr lang="zh-CN" altLang="en-US" smtClean="0"/>
              <a:t>ake </a:t>
            </a:r>
          </a:p>
        </p:txBody>
      </p:sp>
      <p:sp>
        <p:nvSpPr>
          <p:cNvPr id="573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smtClean="0"/>
              <a:t>CMake是一个跨平台的安装（编译）工具，可以用简单的语句来描述所有平台的安装(编译过程)。</a:t>
            </a:r>
          </a:p>
          <a:p>
            <a:r>
              <a:rPr lang="zh-CN" altLang="en-US" sz="2400" smtClean="0"/>
              <a:t>能够输出各种各样的makefile或者project文件，能测试编译器所支持的C++特性,类似UNIX下的automake。只是 CMake 的组态档取名为 CMakeLists.txt。</a:t>
            </a:r>
          </a:p>
          <a:p>
            <a:r>
              <a:rPr lang="zh-CN" altLang="en-US" sz="2400" smtClean="0"/>
              <a:t>Cmake 并不直接建构出最终的软件，而是产生标准的建构档（如 Unix 的 Makefile 或 Windows Visual C++ 的 projects/workspaces），然后再依一般的建构方式使用。这使得熟悉某个集成开发环境（IDE）的开发者可以用标准的方式建构他的软件，这种可以使用各平台的原生建构系统的能力是 CMake 和 SCons 等其他类似系统的区别之处。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Visual Studio Code</a:t>
            </a:r>
          </a:p>
        </p:txBody>
      </p:sp>
      <p:sp>
        <p:nvSpPr>
          <p:cNvPr id="583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smtClean="0"/>
              <a:t>Visual Studio Code是一个轻量且强大的代码编辑器，支持Windows，OS X和Linux。内置JavaScript、TypeScript和Node.js支持，而且拥有丰富的插件生态系统，可通过安装插件来支持C++、C#、Python、PHP等其他语言。</a:t>
            </a:r>
          </a:p>
          <a:p>
            <a:endParaRPr lang="zh-CN" altLang="en-US" sz="2000" smtClean="0"/>
          </a:p>
          <a:p>
            <a:endParaRPr lang="zh-CN" altLang="en-US" sz="2000" smtClean="0"/>
          </a:p>
          <a:p>
            <a:r>
              <a:rPr lang="zh-CN" altLang="en-US" sz="2000" smtClean="0"/>
              <a:t>C / C ++扩展不包括C ++编译器或调试器</a:t>
            </a:r>
          </a:p>
          <a:p>
            <a:r>
              <a:rPr lang="zh-CN" altLang="en-US" sz="2000" smtClean="0"/>
              <a:t>流行的C ++编译器是用于Windows的mingw-w64，用于macOS的XCode的 Clang 和用于Linux的GCC</a:t>
            </a:r>
          </a:p>
          <a:p>
            <a:r>
              <a:rPr lang="zh-CN" altLang="en-US" sz="2000" smtClean="0"/>
              <a:t>编译器可执行文件必须位于路径中，以便扩展程序可以找到它。该扩展还支持Windows的</a:t>
            </a:r>
            <a:r>
              <a:rPr lang="en-US" altLang="zh-CN" sz="2000" smtClean="0"/>
              <a:t>Linux</a:t>
            </a:r>
            <a:r>
              <a:rPr lang="zh-CN" altLang="en-US" sz="2000" smtClean="0"/>
              <a:t>子系统（</a:t>
            </a:r>
            <a:r>
              <a:rPr lang="en-US" altLang="zh-CN" sz="2000" smtClean="0"/>
              <a:t>WSL</a:t>
            </a:r>
            <a:r>
              <a:rPr lang="zh-CN" altLang="en-US" sz="2000" smtClean="0"/>
              <a:t>）</a:t>
            </a:r>
          </a:p>
          <a:p>
            <a:r>
              <a:rPr lang="zh-CN" altLang="en-US" sz="2000" smtClean="0"/>
              <a:t>https://blog.csdn.net/qq_39552181/article/details/90726407</a:t>
            </a:r>
          </a:p>
        </p:txBody>
      </p:sp>
      <p:pic>
        <p:nvPicPr>
          <p:cNvPr id="5837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2740025"/>
            <a:ext cx="42862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参考书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175" y="1804988"/>
            <a:ext cx="4921250" cy="43513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dirty="0"/>
              <a:t>C++</a:t>
            </a:r>
            <a:r>
              <a:rPr lang="zh-CN" altLang="en-US" sz="2400" dirty="0"/>
              <a:t>程序设计（第</a:t>
            </a:r>
            <a:r>
              <a:rPr lang="en-US" altLang="zh-CN" sz="2400" dirty="0"/>
              <a:t>3</a:t>
            </a:r>
            <a:r>
              <a:rPr lang="zh-CN" altLang="en-US" sz="2400" dirty="0"/>
              <a:t>版）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/>
              <a:t>全国高校出版社优秀畅销书一等奖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/>
              <a:t>作者：谭浩强</a:t>
            </a:r>
            <a:br>
              <a:rPr lang="zh-CN" altLang="en-US" sz="2400" dirty="0"/>
            </a:br>
            <a:r>
              <a:rPr lang="zh-CN" altLang="en-US" sz="2400" dirty="0"/>
              <a:t>定价：</a:t>
            </a:r>
            <a:r>
              <a:rPr lang="en-US" altLang="zh-CN" sz="2400" b="1" dirty="0"/>
              <a:t>49.50</a:t>
            </a:r>
            <a:r>
              <a:rPr lang="zh-CN" altLang="en-US" sz="2400" dirty="0"/>
              <a:t>元</a:t>
            </a:r>
            <a:br>
              <a:rPr lang="zh-CN" altLang="en-US" sz="2400" dirty="0"/>
            </a:br>
            <a:r>
              <a:rPr lang="en-US" altLang="zh-CN" sz="2400" dirty="0" smtClean="0"/>
              <a:t>ISBN</a:t>
            </a:r>
            <a:r>
              <a:rPr lang="zh-CN" altLang="en-US" sz="2400" dirty="0"/>
              <a:t>：</a:t>
            </a:r>
            <a:r>
              <a:rPr lang="en-US" altLang="zh-CN" sz="2400" dirty="0"/>
              <a:t>9787302408307</a:t>
            </a:r>
            <a:br>
              <a:rPr lang="en-US" altLang="zh-CN" sz="2400" dirty="0"/>
            </a:br>
            <a:r>
              <a:rPr lang="zh-CN" altLang="en-US" sz="2400" dirty="0"/>
              <a:t>出版日期：</a:t>
            </a:r>
            <a:r>
              <a:rPr lang="en-US" altLang="zh-CN" sz="2400" dirty="0"/>
              <a:t>2015.08.01</a:t>
            </a:r>
            <a:br>
              <a:rPr lang="en-US" altLang="zh-CN" sz="2400" dirty="0"/>
            </a:br>
            <a:r>
              <a:rPr lang="zh-CN" altLang="en-US" sz="2400" dirty="0"/>
              <a:t>印刷日期：</a:t>
            </a:r>
            <a:r>
              <a:rPr lang="en-US" altLang="zh-CN" sz="2400" dirty="0"/>
              <a:t>2016.12.05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pic>
        <p:nvPicPr>
          <p:cNvPr id="819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868363"/>
            <a:ext cx="3927475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参考书</a:t>
            </a:r>
          </a:p>
        </p:txBody>
      </p:sp>
      <p:sp>
        <p:nvSpPr>
          <p:cNvPr id="9219" name="内容占位符 2"/>
          <p:cNvSpPr>
            <a:spLocks noGrp="1" noChangeArrowheads="1"/>
          </p:cNvSpPr>
          <p:nvPr>
            <p:ph idx="1"/>
          </p:nvPr>
        </p:nvSpPr>
        <p:spPr>
          <a:xfrm>
            <a:off x="628650" y="1489075"/>
            <a:ext cx="7886700" cy="4351338"/>
          </a:xfrm>
        </p:spPr>
        <p:txBody>
          <a:bodyPr/>
          <a:lstStyle/>
          <a:p>
            <a:r>
              <a:rPr lang="en-US" altLang="zh-CN" smtClean="0"/>
              <a:t>1985</a:t>
            </a:r>
            <a:r>
              <a:rPr lang="zh-CN" altLang="en-US" smtClean="0"/>
              <a:t>年</a:t>
            </a:r>
            <a:r>
              <a:rPr lang="en-US" altLang="zh-CN" smtClean="0"/>
              <a:t>10</a:t>
            </a:r>
            <a:r>
              <a:rPr lang="zh-CN" altLang="en-US" smtClean="0"/>
              <a:t>月</a:t>
            </a:r>
            <a:r>
              <a:rPr lang="en-US" altLang="zh-CN" smtClean="0"/>
              <a:t>, Bjarne</a:t>
            </a:r>
            <a:r>
              <a:rPr lang="zh-CN" altLang="en-US" smtClean="0"/>
              <a:t>完成了经典巨著</a:t>
            </a:r>
            <a:r>
              <a:rPr lang="en-US" altLang="zh-CN" smtClean="0"/>
              <a:t>The C++ Programming Language (</a:t>
            </a:r>
            <a:r>
              <a:rPr lang="zh-CN" altLang="en-US" smtClean="0"/>
              <a:t>第一版</a:t>
            </a:r>
            <a:r>
              <a:rPr lang="en-US" altLang="zh-CN" smtClean="0"/>
              <a:t>)</a:t>
            </a:r>
            <a:r>
              <a:rPr lang="zh-CN" altLang="en-US" smtClean="0"/>
              <a:t> </a:t>
            </a:r>
            <a:endParaRPr lang="en-US" altLang="zh-CN" b="1" smtClean="0"/>
          </a:p>
          <a:p>
            <a:r>
              <a:rPr lang="en-US" altLang="zh-CN" b="1" smtClean="0"/>
              <a:t>The C++ Programming Language, 4th Edition by Bjarne Stroustrup</a:t>
            </a:r>
            <a:r>
              <a:rPr lang="zh-CN" altLang="en-US" b="1" smtClean="0"/>
              <a:t>，</a:t>
            </a:r>
            <a:r>
              <a:rPr lang="en-US" altLang="zh-CN" smtClean="0"/>
              <a:t>Seventh printing, December 2017 | ISBN: 0321563840, 0321958322 | 1132 Pages (</a:t>
            </a:r>
            <a:r>
              <a:rPr lang="en-US" altLang="zh-CN" smtClean="0">
                <a:solidFill>
                  <a:srgbClr val="FF0000"/>
                </a:solidFill>
              </a:rPr>
              <a:t>C++ Bible,</a:t>
            </a:r>
            <a:r>
              <a:rPr lang="en-US" altLang="zh-CN" smtClean="0"/>
              <a:t> </a:t>
            </a:r>
            <a:r>
              <a:rPr lang="en-US" altLang="zh-CN" smtClean="0">
                <a:solidFill>
                  <a:srgbClr val="FF0000"/>
                </a:solidFill>
              </a:rPr>
              <a:t>C++</a:t>
            </a:r>
            <a:r>
              <a:rPr lang="zh-CN" altLang="en-US" smtClean="0">
                <a:solidFill>
                  <a:srgbClr val="FF0000"/>
                </a:solidFill>
              </a:rPr>
              <a:t>之父</a:t>
            </a:r>
            <a:r>
              <a:rPr lang="en-US" altLang="zh-CN" smtClean="0">
                <a:solidFill>
                  <a:srgbClr val="FF0000"/>
                </a:solidFill>
              </a:rPr>
              <a:t>Bjarne Stroustrup</a:t>
            </a:r>
            <a:r>
              <a:rPr lang="en-US" altLang="zh-CN" smtClean="0"/>
              <a:t>)</a:t>
            </a:r>
          </a:p>
          <a:p>
            <a:endParaRPr lang="zh-CN" altLang="en-US" smtClean="0"/>
          </a:p>
        </p:txBody>
      </p:sp>
      <p:pic>
        <p:nvPicPr>
          <p:cNvPr id="922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4129088"/>
            <a:ext cx="202882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参考书</a:t>
            </a:r>
          </a:p>
        </p:txBody>
      </p:sp>
      <p:sp>
        <p:nvSpPr>
          <p:cNvPr id="1024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《C++程序设计语言（第1-3部分）》第四版</a:t>
            </a:r>
          </a:p>
          <a:p>
            <a:pPr lvl="1"/>
            <a:r>
              <a:rPr lang="zh-CN" altLang="en-US" smtClean="0"/>
              <a:t>[美] 本贾尼·斯特劳斯特鲁普，机械工业出版社，2016年</a:t>
            </a:r>
          </a:p>
          <a:p>
            <a:r>
              <a:rPr lang="zh-CN" altLang="en-US" smtClean="0"/>
              <a:t>《C++ Primer》第5版 中文版，</a:t>
            </a:r>
          </a:p>
          <a:p>
            <a:pPr lvl="1"/>
            <a:r>
              <a:rPr lang="zh-CN" altLang="en-US" smtClean="0"/>
              <a:t>Stanley B. Lippman，Josée Lajoie，Barbara E. Moo 著，王刚，杨巨峰 译，叶劲峰，李云，刘未鹏 等 校， 电子工业出版社，2013年  </a:t>
            </a:r>
          </a:p>
          <a:p>
            <a:r>
              <a:rPr lang="zh-CN" altLang="en-US" smtClean="0"/>
              <a:t>C++ Primer Plus（第6版 中文版） [C++ Primer Plus]</a:t>
            </a:r>
          </a:p>
          <a:p>
            <a:pPr lvl="1"/>
            <a:r>
              <a:rPr lang="zh-CN" altLang="en-US" smtClean="0"/>
              <a:t>[美] Stephen Prata 著，张海龙，袁国忠 译，人民邮电出版社，2012年 </a:t>
            </a:r>
          </a:p>
          <a:p>
            <a:pPr lvl="1"/>
            <a:endParaRPr lang="zh-CN" altLang="en-US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>
              <a:spcBef>
                <a:spcPts val="1000"/>
              </a:spcBef>
              <a:defRPr/>
            </a:pPr>
            <a:r>
              <a:rPr lang="zh-CN" altLang="en-US" sz="2800" noProof="1"/>
              <a:t>Effective C++三部曲：</a:t>
            </a:r>
            <a:r>
              <a:rPr lang="zh-CN" altLang="en-US" noProof="1">
                <a:sym typeface="+mn-ea"/>
              </a:rPr>
              <a:t>[美] 梅耶（Scott Meyers） 著，侯捷 译， 电子工业出版社</a:t>
            </a:r>
          </a:p>
          <a:p>
            <a:pPr lvl="1">
              <a:defRPr/>
            </a:pPr>
            <a:r>
              <a:rPr lang="zh-CN" altLang="en-US" noProof="1"/>
              <a:t>Effective C++：改善程序与设计的55个具体做法（第3版 中文版）</a:t>
            </a:r>
          </a:p>
          <a:p>
            <a:pPr lvl="1">
              <a:defRPr/>
            </a:pPr>
            <a:r>
              <a:rPr lang="zh-CN" altLang="en-US" noProof="1"/>
              <a:t>More Effective C++：35个改善编程与设计的有效方法（中文版）</a:t>
            </a:r>
          </a:p>
          <a:p>
            <a:pPr lvl="1">
              <a:defRPr/>
            </a:pPr>
            <a:r>
              <a:rPr lang="zh-CN" altLang="en-US" noProof="1"/>
              <a:t>Effective STL中文版：50条有效使用STL的经验</a:t>
            </a:r>
          </a:p>
          <a:p>
            <a:pPr lvl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2969</Words>
  <Application>Microsoft Office PowerPoint</Application>
  <PresentationFormat>全屏显示(4:3)</PresentationFormat>
  <Paragraphs>327</Paragraphs>
  <Slides>58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Open Sans</vt:lpstr>
      <vt:lpstr>Source Sans</vt:lpstr>
      <vt:lpstr>黑体</vt:lpstr>
      <vt:lpstr>隶书</vt:lpstr>
      <vt:lpstr>宋体</vt:lpstr>
      <vt:lpstr>微软雅黑</vt:lpstr>
      <vt:lpstr>Arial</vt:lpstr>
      <vt:lpstr>Calibri</vt:lpstr>
      <vt:lpstr>Calibri Light</vt:lpstr>
      <vt:lpstr>Century Gothic</vt:lpstr>
      <vt:lpstr>Courier New</vt:lpstr>
      <vt:lpstr>Times New Roman</vt:lpstr>
      <vt:lpstr>Wingdings</vt:lpstr>
      <vt:lpstr>Office 主题</vt:lpstr>
      <vt:lpstr>1_Office 主题</vt:lpstr>
      <vt:lpstr>C++程序设计</vt:lpstr>
      <vt:lpstr>课程简介</vt:lpstr>
      <vt:lpstr>为什么要学习c++</vt:lpstr>
      <vt:lpstr>课程内容-目标定位</vt:lpstr>
      <vt:lpstr>PowerPoint 演示文稿</vt:lpstr>
      <vt:lpstr>参考书</vt:lpstr>
      <vt:lpstr>参考书</vt:lpstr>
      <vt:lpstr>参考书</vt:lpstr>
      <vt:lpstr>参考书</vt:lpstr>
      <vt:lpstr>语法参考</vt:lpstr>
      <vt:lpstr>慕课资源</vt:lpstr>
      <vt:lpstr>在线实践课程</vt:lpstr>
      <vt:lpstr>PowerPoint 演示文稿</vt:lpstr>
      <vt:lpstr>如何学习？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早期程序设计语言的历史 </vt:lpstr>
      <vt:lpstr>C++的产生和标准化</vt:lpstr>
      <vt:lpstr>PowerPoint 演示文稿</vt:lpstr>
      <vt:lpstr>C++的特点</vt:lpstr>
      <vt:lpstr>程序的开发过程</vt:lpstr>
      <vt:lpstr>PowerPoint 演示文稿</vt:lpstr>
      <vt:lpstr>PowerPoint 演示文稿</vt:lpstr>
      <vt:lpstr>PowerPoint 演示文稿</vt:lpstr>
      <vt:lpstr>PowerPoint 演示文稿</vt:lpstr>
      <vt:lpstr>C++编译环境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程序的版本</vt:lpstr>
      <vt:lpstr>小型集成编译环境</vt:lpstr>
      <vt:lpstr>Code::Blocks A free C, C++ and Fortran IDE</vt:lpstr>
      <vt:lpstr>QTCreator</vt:lpstr>
      <vt:lpstr>Jetbrains CLion</vt:lpstr>
      <vt:lpstr>Eclipse CDT</vt:lpstr>
      <vt:lpstr>Mac OS</vt:lpstr>
      <vt:lpstr>GCC</vt:lpstr>
      <vt:lpstr>LLVM </vt:lpstr>
      <vt:lpstr>clang </vt:lpstr>
      <vt:lpstr>CMake </vt:lpstr>
      <vt:lpstr>Visual Studio Code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panrj</dc:creator>
  <cp:lastModifiedBy>向辉</cp:lastModifiedBy>
  <cp:revision>80</cp:revision>
  <dcterms:created xsi:type="dcterms:W3CDTF">2016-12-31T09:56:56Z</dcterms:created>
  <dcterms:modified xsi:type="dcterms:W3CDTF">2021-03-08T12:50:42Z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